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289" r:id="rId3"/>
    <p:sldId id="28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80" r:id="rId25"/>
    <p:sldId id="281" r:id="rId26"/>
    <p:sldId id="282" r:id="rId27"/>
    <p:sldId id="283" r:id="rId28"/>
    <p:sldId id="285" r:id="rId29"/>
    <p:sldId id="286" r:id="rId30"/>
    <p:sldId id="291" r:id="rId31"/>
    <p:sldId id="292" r:id="rId32"/>
    <p:sldId id="293" r:id="rId33"/>
    <p:sldId id="294" r:id="rId34"/>
    <p:sldId id="322" r:id="rId35"/>
    <p:sldId id="295" r:id="rId36"/>
    <p:sldId id="296" r:id="rId37"/>
    <p:sldId id="323" r:id="rId38"/>
    <p:sldId id="297" r:id="rId39"/>
    <p:sldId id="298" r:id="rId40"/>
    <p:sldId id="299" r:id="rId41"/>
    <p:sldId id="300" r:id="rId42"/>
    <p:sldId id="301" r:id="rId43"/>
    <p:sldId id="324" r:id="rId44"/>
    <p:sldId id="320" r:id="rId45"/>
    <p:sldId id="302" r:id="rId46"/>
    <p:sldId id="303" r:id="rId47"/>
    <p:sldId id="304" r:id="rId48"/>
    <p:sldId id="305" r:id="rId49"/>
    <p:sldId id="306" r:id="rId50"/>
    <p:sldId id="321" r:id="rId51"/>
    <p:sldId id="307" r:id="rId52"/>
    <p:sldId id="308" r:id="rId53"/>
    <p:sldId id="309" r:id="rId54"/>
    <p:sldId id="311" r:id="rId55"/>
    <p:sldId id="312" r:id="rId56"/>
    <p:sldId id="313" r:id="rId57"/>
    <p:sldId id="314" r:id="rId58"/>
    <p:sldId id="325" r:id="rId59"/>
    <p:sldId id="315" r:id="rId60"/>
    <p:sldId id="326" r:id="rId61"/>
    <p:sldId id="316" r:id="rId62"/>
    <p:sldId id="327" r:id="rId63"/>
    <p:sldId id="317" r:id="rId64"/>
    <p:sldId id="328" r:id="rId65"/>
    <p:sldId id="318" r:id="rId66"/>
    <p:sldId id="329" r:id="rId67"/>
    <p:sldId id="319"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E89B4-CF05-406F-8ED6-3CC71169B152}" type="datetimeFigureOut">
              <a:rPr lang="en-IN" smtClean="0"/>
              <a:t>22-09-2022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50CA4-9765-42FF-B2A3-5C43BA73CE99}" type="slidenum">
              <a:rPr lang="en-IN" smtClean="0"/>
              <a:t>‹#›</a:t>
            </a:fld>
            <a:endParaRPr lang="en-IN"/>
          </a:p>
        </p:txBody>
      </p:sp>
    </p:spTree>
    <p:extLst>
      <p:ext uri="{BB962C8B-B14F-4D97-AF65-F5344CB8AC3E}">
        <p14:creationId xmlns:p14="http://schemas.microsoft.com/office/powerpoint/2010/main" val="90631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 xmlns:a16="http://schemas.microsoft.com/office/drawing/2014/main" id="{8823A866-19CD-6121-83FC-4D9AFCFBE59B}"/>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 xmlns:a16="http://schemas.microsoft.com/office/drawing/2014/main" id="{CB7F17B8-2F89-49B2-5434-9192F3DD0B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When you tie the inputs on a NOR gate together, the output will be the complement of the input.  </a:t>
            </a:r>
          </a:p>
        </p:txBody>
      </p:sp>
      <p:sp>
        <p:nvSpPr>
          <p:cNvPr id="15364" name="Header Placeholder 3">
            <a:extLst>
              <a:ext uri="{FF2B5EF4-FFF2-40B4-BE49-F238E27FC236}">
                <a16:creationId xmlns="" xmlns:a16="http://schemas.microsoft.com/office/drawing/2014/main" id="{26714518-17AD-B80C-85DC-156D1501FE01}"/>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Universal Gate - NOR</a:t>
            </a:r>
          </a:p>
        </p:txBody>
      </p:sp>
      <p:sp>
        <p:nvSpPr>
          <p:cNvPr id="15365" name="Date Placeholder 4">
            <a:extLst>
              <a:ext uri="{FF2B5EF4-FFF2-40B4-BE49-F238E27FC236}">
                <a16:creationId xmlns="" xmlns:a16="http://schemas.microsoft.com/office/drawing/2014/main" id="{869CBAEB-93F8-16D2-3532-D74B9D5C06EE}"/>
              </a:ext>
            </a:extLst>
          </p:cNvPr>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Digital Electronics</a:t>
            </a:r>
            <a:r>
              <a:rPr lang="en-US" altLang="en-US" sz="1000">
                <a:cs typeface="Arial" panose="020B0604020202020204" pitchFamily="34" charset="0"/>
                <a:sym typeface="Symbol" panose="05050102010706020507" pitchFamily="18" charset="2"/>
              </a:rPr>
              <a:t></a:t>
            </a:r>
            <a:r>
              <a:rPr lang="en-US" altLang="en-US" sz="1000">
                <a:cs typeface="Arial" panose="020B0604020202020204" pitchFamily="34" charset="0"/>
              </a:rPr>
              <a:t> </a:t>
            </a:r>
          </a:p>
          <a:p>
            <a:pPr>
              <a:spcBef>
                <a:spcPct val="0"/>
              </a:spcBef>
            </a:pPr>
            <a:r>
              <a:rPr lang="en-US" altLang="en-US" sz="1000">
                <a:cs typeface="Arial" panose="020B0604020202020204" pitchFamily="34" charset="0"/>
              </a:rPr>
              <a:t>2.2 Intro to NAND &amp; NOR Logic</a:t>
            </a:r>
          </a:p>
        </p:txBody>
      </p:sp>
      <p:sp>
        <p:nvSpPr>
          <p:cNvPr id="15366" name="Footer Placeholder 5">
            <a:extLst>
              <a:ext uri="{FF2B5EF4-FFF2-40B4-BE49-F238E27FC236}">
                <a16:creationId xmlns="" xmlns:a16="http://schemas.microsoft.com/office/drawing/2014/main" id="{F5498552-6F91-E67F-29FB-50D76DCD2A0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Project Lead The Way, Inc.  </a:t>
            </a:r>
          </a:p>
          <a:p>
            <a:pPr>
              <a:spcBef>
                <a:spcPct val="0"/>
              </a:spcBef>
            </a:pPr>
            <a:r>
              <a:rPr lang="en-US" altLang="en-US" sz="1000">
                <a:cs typeface="Arial" panose="020B0604020202020204" pitchFamily="34" charset="0"/>
              </a:rPr>
              <a:t>Copyright 2009</a:t>
            </a:r>
          </a:p>
        </p:txBody>
      </p:sp>
      <p:sp>
        <p:nvSpPr>
          <p:cNvPr id="15367" name="Slide Number Placeholder 6">
            <a:extLst>
              <a:ext uri="{FF2B5EF4-FFF2-40B4-BE49-F238E27FC236}">
                <a16:creationId xmlns="" xmlns:a16="http://schemas.microsoft.com/office/drawing/2014/main" id="{6A3B4F86-B64C-FCC1-06B4-6225BB307F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C114B8-33EE-4E10-AEF0-27858FB060AD}" type="slidenum">
              <a:rPr lang="en-US" altLang="en-US" smtClean="0"/>
              <a:pPr>
                <a:spcBef>
                  <a:spcPct val="0"/>
                </a:spcBef>
              </a:pPr>
              <a:t>20</a:t>
            </a:fld>
            <a:endParaRPr lang="en-US" altLang="en-US"/>
          </a:p>
        </p:txBody>
      </p:sp>
    </p:spTree>
    <p:extLst>
      <p:ext uri="{BB962C8B-B14F-4D97-AF65-F5344CB8AC3E}">
        <p14:creationId xmlns:p14="http://schemas.microsoft.com/office/powerpoint/2010/main" val="3943010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 xmlns:a16="http://schemas.microsoft.com/office/drawing/2014/main" id="{D242F4D3-0032-F769-9CA8-BA853424400E}"/>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 xmlns:a16="http://schemas.microsoft.com/office/drawing/2014/main" id="{FC1D2FB0-3632-076C-A431-0B092FB713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one is easy to see, a NOR gate is in NOR gate with the output inverted.  So if you invert the output again you will get an OR gate. Note we’re using a NOR gate for the inverter.</a:t>
            </a:r>
          </a:p>
        </p:txBody>
      </p:sp>
      <p:sp>
        <p:nvSpPr>
          <p:cNvPr id="17412" name="Header Placeholder 3">
            <a:extLst>
              <a:ext uri="{FF2B5EF4-FFF2-40B4-BE49-F238E27FC236}">
                <a16:creationId xmlns="" xmlns:a16="http://schemas.microsoft.com/office/drawing/2014/main" id="{3DB7A912-E53A-CDA9-B89E-932B2DD2AB84}"/>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Universal Gate - NOR</a:t>
            </a:r>
          </a:p>
        </p:txBody>
      </p:sp>
      <p:sp>
        <p:nvSpPr>
          <p:cNvPr id="17413" name="Date Placeholder 4">
            <a:extLst>
              <a:ext uri="{FF2B5EF4-FFF2-40B4-BE49-F238E27FC236}">
                <a16:creationId xmlns="" xmlns:a16="http://schemas.microsoft.com/office/drawing/2014/main" id="{31C570C2-893D-A8F8-B764-CAF3B3CD9FEC}"/>
              </a:ext>
            </a:extLst>
          </p:cNvPr>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Digital Electronics</a:t>
            </a:r>
            <a:r>
              <a:rPr lang="en-US" altLang="en-US" sz="1000">
                <a:cs typeface="Arial" panose="020B0604020202020204" pitchFamily="34" charset="0"/>
                <a:sym typeface="Symbol" panose="05050102010706020507" pitchFamily="18" charset="2"/>
              </a:rPr>
              <a:t></a:t>
            </a:r>
            <a:r>
              <a:rPr lang="en-US" altLang="en-US" sz="1000">
                <a:cs typeface="Arial" panose="020B0604020202020204" pitchFamily="34" charset="0"/>
              </a:rPr>
              <a:t> </a:t>
            </a:r>
          </a:p>
          <a:p>
            <a:pPr>
              <a:spcBef>
                <a:spcPct val="0"/>
              </a:spcBef>
            </a:pPr>
            <a:r>
              <a:rPr lang="en-US" altLang="en-US" sz="1000">
                <a:cs typeface="Arial" panose="020B0604020202020204" pitchFamily="34" charset="0"/>
              </a:rPr>
              <a:t>2.2 Intro to NAND &amp; NOR Logic</a:t>
            </a:r>
          </a:p>
        </p:txBody>
      </p:sp>
      <p:sp>
        <p:nvSpPr>
          <p:cNvPr id="17414" name="Footer Placeholder 5">
            <a:extLst>
              <a:ext uri="{FF2B5EF4-FFF2-40B4-BE49-F238E27FC236}">
                <a16:creationId xmlns="" xmlns:a16="http://schemas.microsoft.com/office/drawing/2014/main" id="{A93AA15C-6077-1467-5921-000265931C5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Project Lead The Way, Inc.  </a:t>
            </a:r>
          </a:p>
          <a:p>
            <a:pPr>
              <a:spcBef>
                <a:spcPct val="0"/>
              </a:spcBef>
            </a:pPr>
            <a:r>
              <a:rPr lang="en-US" altLang="en-US" sz="1000">
                <a:cs typeface="Arial" panose="020B0604020202020204" pitchFamily="34" charset="0"/>
              </a:rPr>
              <a:t>Copyright 2009</a:t>
            </a:r>
          </a:p>
        </p:txBody>
      </p:sp>
      <p:sp>
        <p:nvSpPr>
          <p:cNvPr id="17415" name="Slide Number Placeholder 6">
            <a:extLst>
              <a:ext uri="{FF2B5EF4-FFF2-40B4-BE49-F238E27FC236}">
                <a16:creationId xmlns="" xmlns:a16="http://schemas.microsoft.com/office/drawing/2014/main" id="{080BB4F4-DF45-5483-0455-DC9942EF44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6EFBDE-4FEF-4E71-8CBF-BDD4E32B423C}"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37358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 xmlns:a16="http://schemas.microsoft.com/office/drawing/2014/main" id="{3B97B7FF-9255-4BF1-1EC6-9B728EEE1C9D}"/>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 xmlns:a16="http://schemas.microsoft.com/office/drawing/2014/main" id="{553BAE93-A855-2274-30D6-289B895EDD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one is a bit harder to see.  If you invert both the inputs of a NOR gate you will get an AND gate.  Note we’re using NOR gates as inverters.</a:t>
            </a:r>
          </a:p>
          <a:p>
            <a:endParaRPr lang="en-US" altLang="en-US">
              <a:latin typeface="Arial" panose="020B0604020202020204" pitchFamily="34" charset="0"/>
            </a:endParaRPr>
          </a:p>
        </p:txBody>
      </p:sp>
      <p:sp>
        <p:nvSpPr>
          <p:cNvPr id="19460" name="Header Placeholder 3">
            <a:extLst>
              <a:ext uri="{FF2B5EF4-FFF2-40B4-BE49-F238E27FC236}">
                <a16:creationId xmlns="" xmlns:a16="http://schemas.microsoft.com/office/drawing/2014/main" id="{883C2D5C-8DAF-6D1F-27DE-C011E423BE8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Universal Gate - NOR</a:t>
            </a:r>
          </a:p>
        </p:txBody>
      </p:sp>
      <p:sp>
        <p:nvSpPr>
          <p:cNvPr id="19461" name="Date Placeholder 4">
            <a:extLst>
              <a:ext uri="{FF2B5EF4-FFF2-40B4-BE49-F238E27FC236}">
                <a16:creationId xmlns="" xmlns:a16="http://schemas.microsoft.com/office/drawing/2014/main" id="{E68452AE-FF58-BFFA-4AD6-66179572DFAC}"/>
              </a:ext>
            </a:extLst>
          </p:cNvPr>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Digital Electronics</a:t>
            </a:r>
            <a:r>
              <a:rPr lang="en-US" altLang="en-US" sz="1000">
                <a:cs typeface="Arial" panose="020B0604020202020204" pitchFamily="34" charset="0"/>
                <a:sym typeface="Symbol" panose="05050102010706020507" pitchFamily="18" charset="2"/>
              </a:rPr>
              <a:t></a:t>
            </a:r>
            <a:r>
              <a:rPr lang="en-US" altLang="en-US" sz="1000">
                <a:cs typeface="Arial" panose="020B0604020202020204" pitchFamily="34" charset="0"/>
              </a:rPr>
              <a:t> </a:t>
            </a:r>
          </a:p>
          <a:p>
            <a:pPr>
              <a:spcBef>
                <a:spcPct val="0"/>
              </a:spcBef>
            </a:pPr>
            <a:r>
              <a:rPr lang="en-US" altLang="en-US" sz="1000">
                <a:cs typeface="Arial" panose="020B0604020202020204" pitchFamily="34" charset="0"/>
              </a:rPr>
              <a:t>2.2 Intro to NAND &amp; NOR Logic</a:t>
            </a:r>
          </a:p>
        </p:txBody>
      </p:sp>
      <p:sp>
        <p:nvSpPr>
          <p:cNvPr id="19462" name="Footer Placeholder 5">
            <a:extLst>
              <a:ext uri="{FF2B5EF4-FFF2-40B4-BE49-F238E27FC236}">
                <a16:creationId xmlns="" xmlns:a16="http://schemas.microsoft.com/office/drawing/2014/main" id="{B2D190C0-CD88-EF77-DF45-BC9E58F514D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Project Lead The Way, Inc.  </a:t>
            </a:r>
          </a:p>
          <a:p>
            <a:pPr>
              <a:spcBef>
                <a:spcPct val="0"/>
              </a:spcBef>
            </a:pPr>
            <a:r>
              <a:rPr lang="en-US" altLang="en-US" sz="1000">
                <a:cs typeface="Arial" panose="020B0604020202020204" pitchFamily="34" charset="0"/>
              </a:rPr>
              <a:t>Copyright 2009</a:t>
            </a:r>
          </a:p>
        </p:txBody>
      </p:sp>
      <p:sp>
        <p:nvSpPr>
          <p:cNvPr id="19463" name="Slide Number Placeholder 6">
            <a:extLst>
              <a:ext uri="{FF2B5EF4-FFF2-40B4-BE49-F238E27FC236}">
                <a16:creationId xmlns="" xmlns:a16="http://schemas.microsoft.com/office/drawing/2014/main" id="{CCB8CCD3-E907-ED67-004F-24F2374D3B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10326C-05BD-4FAB-A879-68EC06FFE67E}" type="slidenum">
              <a:rPr lang="en-US" altLang="en-US" smtClean="0"/>
              <a:pPr>
                <a:spcBef>
                  <a:spcPct val="0"/>
                </a:spcBef>
              </a:pPr>
              <a:t>22</a:t>
            </a:fld>
            <a:endParaRPr lang="en-US" altLang="en-US"/>
          </a:p>
        </p:txBody>
      </p:sp>
    </p:spTree>
    <p:extLst>
      <p:ext uri="{BB962C8B-B14F-4D97-AF65-F5344CB8AC3E}">
        <p14:creationId xmlns:p14="http://schemas.microsoft.com/office/powerpoint/2010/main" val="3076793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 xmlns:a16="http://schemas.microsoft.com/office/drawing/2014/main" id="{1D28B50D-643E-CE6B-6960-32FDE60DC56E}"/>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 xmlns:a16="http://schemas.microsoft.com/office/drawing/2014/main" id="{FAF76884-CE34-B1A7-A30E-A73FD55718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Summary of the three AOI gates and their NOR equivalent.</a:t>
            </a:r>
          </a:p>
          <a:p>
            <a:endParaRPr lang="en-US" altLang="en-US">
              <a:latin typeface="Arial" panose="020B0604020202020204" pitchFamily="34" charset="0"/>
            </a:endParaRPr>
          </a:p>
        </p:txBody>
      </p:sp>
      <p:sp>
        <p:nvSpPr>
          <p:cNvPr id="21508" name="Header Placeholder 3">
            <a:extLst>
              <a:ext uri="{FF2B5EF4-FFF2-40B4-BE49-F238E27FC236}">
                <a16:creationId xmlns="" xmlns:a16="http://schemas.microsoft.com/office/drawing/2014/main" id="{9D70A036-DD55-6E6F-CC14-9241A118EBF3}"/>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Universal Gate - NOR</a:t>
            </a:r>
          </a:p>
        </p:txBody>
      </p:sp>
      <p:sp>
        <p:nvSpPr>
          <p:cNvPr id="21509" name="Date Placeholder 4">
            <a:extLst>
              <a:ext uri="{FF2B5EF4-FFF2-40B4-BE49-F238E27FC236}">
                <a16:creationId xmlns="" xmlns:a16="http://schemas.microsoft.com/office/drawing/2014/main" id="{FECDA12F-9C2A-EA09-71D8-425E8B8B4ACF}"/>
              </a:ext>
            </a:extLst>
          </p:cNvPr>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Digital Electronics</a:t>
            </a:r>
            <a:r>
              <a:rPr lang="en-US" altLang="en-US" sz="1000">
                <a:cs typeface="Arial" panose="020B0604020202020204" pitchFamily="34" charset="0"/>
                <a:sym typeface="Symbol" panose="05050102010706020507" pitchFamily="18" charset="2"/>
              </a:rPr>
              <a:t></a:t>
            </a:r>
            <a:r>
              <a:rPr lang="en-US" altLang="en-US" sz="1000">
                <a:cs typeface="Arial" panose="020B0604020202020204" pitchFamily="34" charset="0"/>
              </a:rPr>
              <a:t> </a:t>
            </a:r>
          </a:p>
          <a:p>
            <a:pPr>
              <a:spcBef>
                <a:spcPct val="0"/>
              </a:spcBef>
            </a:pPr>
            <a:r>
              <a:rPr lang="en-US" altLang="en-US" sz="1000">
                <a:cs typeface="Arial" panose="020B0604020202020204" pitchFamily="34" charset="0"/>
              </a:rPr>
              <a:t>2.2 Intro to NAND &amp; NOR Logic</a:t>
            </a:r>
          </a:p>
        </p:txBody>
      </p:sp>
      <p:sp>
        <p:nvSpPr>
          <p:cNvPr id="21510" name="Footer Placeholder 5">
            <a:extLst>
              <a:ext uri="{FF2B5EF4-FFF2-40B4-BE49-F238E27FC236}">
                <a16:creationId xmlns="" xmlns:a16="http://schemas.microsoft.com/office/drawing/2014/main" id="{A9E96491-FF27-AB87-D60A-49E82E44D9D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a:cs typeface="Arial" panose="020B0604020202020204" pitchFamily="34" charset="0"/>
              </a:rPr>
              <a:t>Project Lead The Way, Inc.  </a:t>
            </a:r>
          </a:p>
          <a:p>
            <a:pPr>
              <a:spcBef>
                <a:spcPct val="0"/>
              </a:spcBef>
            </a:pPr>
            <a:r>
              <a:rPr lang="en-US" altLang="en-US" sz="1000">
                <a:cs typeface="Arial" panose="020B0604020202020204" pitchFamily="34" charset="0"/>
              </a:rPr>
              <a:t>Copyright 2009</a:t>
            </a:r>
          </a:p>
        </p:txBody>
      </p:sp>
      <p:sp>
        <p:nvSpPr>
          <p:cNvPr id="21511" name="Slide Number Placeholder 6">
            <a:extLst>
              <a:ext uri="{FF2B5EF4-FFF2-40B4-BE49-F238E27FC236}">
                <a16:creationId xmlns="" xmlns:a16="http://schemas.microsoft.com/office/drawing/2014/main" id="{ABB4160A-8562-2CB7-1AF6-E43D2B45D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628A54-ED53-44F0-8C2F-C0C0C7B267D1}" type="slidenum">
              <a:rPr lang="en-US" altLang="en-US" smtClean="0"/>
              <a:pPr>
                <a:spcBef>
                  <a:spcPct val="0"/>
                </a:spcBef>
              </a:pPr>
              <a:t>23</a:t>
            </a:fld>
            <a:endParaRPr lang="en-US" altLang="en-US"/>
          </a:p>
        </p:txBody>
      </p:sp>
    </p:spTree>
    <p:extLst>
      <p:ext uri="{BB962C8B-B14F-4D97-AF65-F5344CB8AC3E}">
        <p14:creationId xmlns:p14="http://schemas.microsoft.com/office/powerpoint/2010/main" val="2988058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ChangeArrowheads="1" noTextEdit="1"/>
          </p:cNvSpPr>
          <p:nvPr>
            <p:ph type="sldImg"/>
          </p:nvPr>
        </p:nvSpPr>
        <p:spPr>
          <a:ln/>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anose="020B0604020202020204" pitchFamily="34" charset="0"/>
              </a:rPr>
              <a:t>When you tie the inputs on a NAND gate together, the output will be the complement of the input.  </a:t>
            </a:r>
          </a:p>
        </p:txBody>
      </p:sp>
      <p:sp>
        <p:nvSpPr>
          <p:cNvPr id="153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Universal Gate - NAND</a:t>
            </a:r>
          </a:p>
        </p:txBody>
      </p:sp>
      <p:sp>
        <p:nvSpPr>
          <p:cNvPr id="15365" name="Date Placeholder 4"/>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Digital Electronics</a:t>
            </a:r>
            <a:r>
              <a:rPr lang="en-US" altLang="en-US" sz="1000" smtClean="0">
                <a:cs typeface="Arial" panose="020B0604020202020204" pitchFamily="34" charset="0"/>
                <a:sym typeface="Symbol" panose="05050102010706020507" pitchFamily="18" charset="2"/>
              </a:rPr>
              <a:t></a:t>
            </a:r>
            <a:r>
              <a:rPr lang="en-US" altLang="en-US" sz="1000" smtClean="0">
                <a:cs typeface="Arial" panose="020B0604020202020204" pitchFamily="34" charset="0"/>
              </a:rPr>
              <a:t>  </a:t>
            </a:r>
          </a:p>
          <a:p>
            <a:pPr>
              <a:spcBef>
                <a:spcPct val="0"/>
              </a:spcBef>
            </a:pPr>
            <a:r>
              <a:rPr lang="en-US" altLang="en-US" sz="1000" smtClean="0">
                <a:cs typeface="Arial" panose="020B0604020202020204" pitchFamily="34" charset="0"/>
              </a:rPr>
              <a:t>2.2 Intro to NAND &amp; NOR Logic</a:t>
            </a:r>
          </a:p>
        </p:txBody>
      </p:sp>
      <p:sp>
        <p:nvSpPr>
          <p:cNvPr id="1536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Project Lead The Way, Inc  </a:t>
            </a:r>
          </a:p>
          <a:p>
            <a:pPr>
              <a:spcBef>
                <a:spcPct val="0"/>
              </a:spcBef>
            </a:pPr>
            <a:r>
              <a:rPr lang="en-US" altLang="en-US" sz="1000" smtClean="0">
                <a:cs typeface="Arial" panose="020B0604020202020204" pitchFamily="34" charset="0"/>
              </a:rPr>
              <a:t>Copyright 2009</a:t>
            </a:r>
          </a:p>
        </p:txBody>
      </p:sp>
      <p:sp>
        <p:nvSpPr>
          <p:cNvPr id="153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321AD1-F79F-4BC8-B19E-E331837E60AF}" type="slidenum">
              <a:rPr lang="en-US" altLang="en-US"/>
              <a:pPr>
                <a:spcBef>
                  <a:spcPct val="0"/>
                </a:spcBef>
              </a:pPr>
              <a:t>24</a:t>
            </a:fld>
            <a:endParaRPr lang="en-US" altLang="en-US"/>
          </a:p>
        </p:txBody>
      </p:sp>
    </p:spTree>
    <p:extLst>
      <p:ext uri="{BB962C8B-B14F-4D97-AF65-F5344CB8AC3E}">
        <p14:creationId xmlns:p14="http://schemas.microsoft.com/office/powerpoint/2010/main" val="384699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anose="020B0604020202020204" pitchFamily="34" charset="0"/>
              </a:rPr>
              <a:t>This one is easy to see, a NAND gate is an AND gate with the output inverted. So if you invert the output again, you will get an AND gate. Note that we are using a NAND gate for the inverter.</a:t>
            </a:r>
          </a:p>
        </p:txBody>
      </p:sp>
      <p:sp>
        <p:nvSpPr>
          <p:cNvPr id="174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Universal Gate - NAND</a:t>
            </a:r>
          </a:p>
        </p:txBody>
      </p:sp>
      <p:sp>
        <p:nvSpPr>
          <p:cNvPr id="17413" name="Date Placeholder 4"/>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Digital Electronics</a:t>
            </a:r>
            <a:r>
              <a:rPr lang="en-US" altLang="en-US" sz="1000" smtClean="0">
                <a:cs typeface="Arial" panose="020B0604020202020204" pitchFamily="34" charset="0"/>
                <a:sym typeface="Symbol" panose="05050102010706020507" pitchFamily="18" charset="2"/>
              </a:rPr>
              <a:t></a:t>
            </a:r>
            <a:r>
              <a:rPr lang="en-US" altLang="en-US" sz="1000" smtClean="0">
                <a:cs typeface="Arial" panose="020B0604020202020204" pitchFamily="34" charset="0"/>
              </a:rPr>
              <a:t>  </a:t>
            </a:r>
          </a:p>
          <a:p>
            <a:pPr>
              <a:spcBef>
                <a:spcPct val="0"/>
              </a:spcBef>
            </a:pPr>
            <a:r>
              <a:rPr lang="en-US" altLang="en-US" sz="1000" smtClean="0">
                <a:cs typeface="Arial" panose="020B0604020202020204" pitchFamily="34" charset="0"/>
              </a:rPr>
              <a:t>2.2 Intro to NAND &amp; NOR Logic</a:t>
            </a:r>
          </a:p>
        </p:txBody>
      </p:sp>
      <p:sp>
        <p:nvSpPr>
          <p:cNvPr id="1741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Project Lead The Way, Inc  </a:t>
            </a:r>
          </a:p>
          <a:p>
            <a:pPr>
              <a:spcBef>
                <a:spcPct val="0"/>
              </a:spcBef>
            </a:pPr>
            <a:r>
              <a:rPr lang="en-US" altLang="en-US" sz="1000" smtClean="0">
                <a:cs typeface="Arial" panose="020B0604020202020204" pitchFamily="34" charset="0"/>
              </a:rPr>
              <a:t>Copyright 2009</a:t>
            </a:r>
          </a:p>
        </p:txBody>
      </p:sp>
      <p:sp>
        <p:nvSpPr>
          <p:cNvPr id="174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4E0A48-A950-4BF9-A4D5-AA8CF1A1327F}" type="slidenum">
              <a:rPr lang="en-US" altLang="en-US"/>
              <a:pPr>
                <a:spcBef>
                  <a:spcPct val="0"/>
                </a:spcBef>
              </a:pPr>
              <a:t>25</a:t>
            </a:fld>
            <a:endParaRPr lang="en-US" altLang="en-US"/>
          </a:p>
        </p:txBody>
      </p:sp>
    </p:spTree>
    <p:extLst>
      <p:ext uri="{BB962C8B-B14F-4D97-AF65-F5344CB8AC3E}">
        <p14:creationId xmlns:p14="http://schemas.microsoft.com/office/powerpoint/2010/main" val="2836944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anose="020B0604020202020204" pitchFamily="34" charset="0"/>
              </a:rPr>
              <a:t>This one is a bit harder to see. If you invert both of the inputs of a NAND gate, you will get an OR gate. Note that we’re using NAND gates as inverters.</a:t>
            </a:r>
          </a:p>
          <a:p>
            <a:endParaRPr lang="en-US" altLang="en-US" smtClean="0">
              <a:latin typeface="Arial" panose="020B0604020202020204" pitchFamily="34" charset="0"/>
            </a:endParaRPr>
          </a:p>
        </p:txBody>
      </p:sp>
      <p:sp>
        <p:nvSpPr>
          <p:cNvPr id="194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Universal Gate - NAND</a:t>
            </a:r>
          </a:p>
        </p:txBody>
      </p:sp>
      <p:sp>
        <p:nvSpPr>
          <p:cNvPr id="19461" name="Date Placeholder 4"/>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Digital Electronics</a:t>
            </a:r>
            <a:r>
              <a:rPr lang="en-US" altLang="en-US" sz="1000" smtClean="0">
                <a:cs typeface="Arial" panose="020B0604020202020204" pitchFamily="34" charset="0"/>
                <a:sym typeface="Symbol" panose="05050102010706020507" pitchFamily="18" charset="2"/>
              </a:rPr>
              <a:t></a:t>
            </a:r>
            <a:r>
              <a:rPr lang="en-US" altLang="en-US" sz="1000" smtClean="0">
                <a:cs typeface="Arial" panose="020B0604020202020204" pitchFamily="34" charset="0"/>
              </a:rPr>
              <a:t>  </a:t>
            </a:r>
          </a:p>
          <a:p>
            <a:pPr>
              <a:spcBef>
                <a:spcPct val="0"/>
              </a:spcBef>
            </a:pPr>
            <a:r>
              <a:rPr lang="en-US" altLang="en-US" sz="1000" smtClean="0">
                <a:cs typeface="Arial" panose="020B0604020202020204" pitchFamily="34" charset="0"/>
              </a:rPr>
              <a:t>2.2 Intro to NAND &amp; NOR Logic</a:t>
            </a:r>
          </a:p>
        </p:txBody>
      </p:sp>
      <p:sp>
        <p:nvSpPr>
          <p:cNvPr id="19462"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Project Lead The Way, Inc  </a:t>
            </a:r>
          </a:p>
          <a:p>
            <a:pPr>
              <a:spcBef>
                <a:spcPct val="0"/>
              </a:spcBef>
            </a:pPr>
            <a:r>
              <a:rPr lang="en-US" altLang="en-US" sz="1000" smtClean="0">
                <a:cs typeface="Arial" panose="020B0604020202020204" pitchFamily="34" charset="0"/>
              </a:rPr>
              <a:t>Copyright 2009</a:t>
            </a:r>
          </a:p>
        </p:txBody>
      </p:sp>
      <p:sp>
        <p:nvSpPr>
          <p:cNvPr id="194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FDA68D-C865-4037-8BE0-DB4C9597ABC5}" type="slidenum">
              <a:rPr lang="en-US" altLang="en-US"/>
              <a:pPr>
                <a:spcBef>
                  <a:spcPct val="0"/>
                </a:spcBef>
              </a:pPr>
              <a:t>26</a:t>
            </a:fld>
            <a:endParaRPr lang="en-US" altLang="en-US"/>
          </a:p>
        </p:txBody>
      </p:sp>
    </p:spTree>
    <p:extLst>
      <p:ext uri="{BB962C8B-B14F-4D97-AF65-F5344CB8AC3E}">
        <p14:creationId xmlns:p14="http://schemas.microsoft.com/office/powerpoint/2010/main" val="113751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anose="020B0604020202020204" pitchFamily="34" charset="0"/>
              </a:rPr>
              <a:t>Summary of the three AOI gates and their NAND equivalent.</a:t>
            </a:r>
          </a:p>
          <a:p>
            <a:endParaRPr lang="en-US" altLang="en-US" smtClean="0">
              <a:latin typeface="Arial" panose="020B0604020202020204" pitchFamily="34" charset="0"/>
            </a:endParaRPr>
          </a:p>
        </p:txBody>
      </p:sp>
      <p:sp>
        <p:nvSpPr>
          <p:cNvPr id="215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Universal Gate - NAND</a:t>
            </a:r>
          </a:p>
        </p:txBody>
      </p:sp>
      <p:sp>
        <p:nvSpPr>
          <p:cNvPr id="21509" name="Date Placeholder 4"/>
          <p:cNvSpPr>
            <a:spLocks noGrp="1"/>
          </p:cNvSpPr>
          <p:nvPr>
            <p:ph type="dt" sz="quarter" idx="1"/>
          </p:nvPr>
        </p:nvSpPr>
        <p:spPr bwMode="auto">
          <a:xfrm>
            <a:off x="3957638" y="0"/>
            <a:ext cx="3027362" cy="463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Digital Electronics</a:t>
            </a:r>
            <a:r>
              <a:rPr lang="en-US" altLang="en-US" sz="1000" smtClean="0">
                <a:cs typeface="Arial" panose="020B0604020202020204" pitchFamily="34" charset="0"/>
                <a:sym typeface="Symbol" panose="05050102010706020507" pitchFamily="18" charset="2"/>
              </a:rPr>
              <a:t></a:t>
            </a:r>
            <a:r>
              <a:rPr lang="en-US" altLang="en-US" sz="1000" smtClean="0">
                <a:cs typeface="Arial" panose="020B0604020202020204" pitchFamily="34" charset="0"/>
              </a:rPr>
              <a:t>  </a:t>
            </a:r>
          </a:p>
          <a:p>
            <a:pPr>
              <a:spcBef>
                <a:spcPct val="0"/>
              </a:spcBef>
            </a:pPr>
            <a:r>
              <a:rPr lang="en-US" altLang="en-US" sz="1000" smtClean="0">
                <a:cs typeface="Arial" panose="020B0604020202020204" pitchFamily="34" charset="0"/>
              </a:rPr>
              <a:t>2.2 Intro to NAND &amp; NOR Logic</a:t>
            </a:r>
          </a:p>
        </p:txBody>
      </p:sp>
      <p:sp>
        <p:nvSpPr>
          <p:cNvPr id="2151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z="1000" smtClean="0">
                <a:cs typeface="Arial" panose="020B0604020202020204" pitchFamily="34" charset="0"/>
              </a:rPr>
              <a:t>Project Lead The Way, Inc  </a:t>
            </a:r>
          </a:p>
          <a:p>
            <a:pPr>
              <a:spcBef>
                <a:spcPct val="0"/>
              </a:spcBef>
            </a:pPr>
            <a:r>
              <a:rPr lang="en-US" altLang="en-US" sz="1000" smtClean="0">
                <a:cs typeface="Arial" panose="020B0604020202020204" pitchFamily="34" charset="0"/>
              </a:rPr>
              <a:t>Copyright 2009</a:t>
            </a:r>
          </a:p>
        </p:txBody>
      </p:sp>
      <p:sp>
        <p:nvSpPr>
          <p:cNvPr id="215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0892B7-2D39-48A0-AD49-6B6700DC8E0A}" type="slidenum">
              <a:rPr lang="en-US" altLang="en-US"/>
              <a:pPr>
                <a:spcBef>
                  <a:spcPct val="0"/>
                </a:spcBef>
              </a:pPr>
              <a:t>27</a:t>
            </a:fld>
            <a:endParaRPr lang="en-US" altLang="en-US"/>
          </a:p>
        </p:txBody>
      </p:sp>
    </p:spTree>
    <p:extLst>
      <p:ext uri="{BB962C8B-B14F-4D97-AF65-F5344CB8AC3E}">
        <p14:creationId xmlns:p14="http://schemas.microsoft.com/office/powerpoint/2010/main" val="13447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A6550D-7E8F-4D57-940F-655FFC09C88D}"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302688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6550D-7E8F-4D57-940F-655FFC09C88D}"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113324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6550D-7E8F-4D57-940F-655FFC09C88D}"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400342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A6550D-7E8F-4D57-940F-655FFC09C88D}"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265502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6550D-7E8F-4D57-940F-655FFC09C88D}"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58879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A6550D-7E8F-4D57-940F-655FFC09C88D}"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39208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A6550D-7E8F-4D57-940F-655FFC09C88D}"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405486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A6550D-7E8F-4D57-940F-655FFC09C88D}"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129156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6550D-7E8F-4D57-940F-655FFC09C88D}"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310283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6550D-7E8F-4D57-940F-655FFC09C88D}"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236665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6550D-7E8F-4D57-940F-655FFC09C88D}"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9AD69-9016-445B-9620-B0E56E6389BC}" type="slidenum">
              <a:rPr lang="en-US" smtClean="0"/>
              <a:t>‹#›</a:t>
            </a:fld>
            <a:endParaRPr lang="en-US"/>
          </a:p>
        </p:txBody>
      </p:sp>
    </p:spTree>
    <p:extLst>
      <p:ext uri="{BB962C8B-B14F-4D97-AF65-F5344CB8AC3E}">
        <p14:creationId xmlns:p14="http://schemas.microsoft.com/office/powerpoint/2010/main" val="322528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6550D-7E8F-4D57-940F-655FFC09C88D}" type="datetimeFigureOut">
              <a:rPr lang="en-US" smtClean="0"/>
              <a:t>9/22/2022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9AD69-9016-445B-9620-B0E56E6389BC}" type="slidenum">
              <a:rPr lang="en-US" smtClean="0"/>
              <a:t>‹#›</a:t>
            </a:fld>
            <a:endParaRPr lang="en-US"/>
          </a:p>
        </p:txBody>
      </p:sp>
    </p:spTree>
    <p:extLst>
      <p:ext uri="{BB962C8B-B14F-4D97-AF65-F5344CB8AC3E}">
        <p14:creationId xmlns:p14="http://schemas.microsoft.com/office/powerpoint/2010/main" val="4103730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3.xml"/><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10" Type="http://schemas.openxmlformats.org/officeDocument/2006/relationships/image" Target="../media/image15.wmf"/><Relationship Id="rId4" Type="http://schemas.openxmlformats.org/officeDocument/2006/relationships/image" Target="../media/image16.png"/><Relationship Id="rId9"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5.xml"/><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5.png"/><Relationship Id="rId5" Type="http://schemas.openxmlformats.org/officeDocument/2006/relationships/image" Target="../media/image23.wmf"/><Relationship Id="rId4"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notesSlide" Target="../notesSlides/notesSlide6.xml"/><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6.wmf"/><Relationship Id="rId5" Type="http://schemas.openxmlformats.org/officeDocument/2006/relationships/oleObject" Target="../embeddings/oleObject10.bin"/><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7.xml"/><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9.wmf"/><Relationship Id="rId5" Type="http://schemas.openxmlformats.org/officeDocument/2006/relationships/oleObject" Target="../embeddings/oleObject12.bin"/><Relationship Id="rId10" Type="http://schemas.openxmlformats.org/officeDocument/2006/relationships/image" Target="../media/image31.wmf"/><Relationship Id="rId4" Type="http://schemas.openxmlformats.org/officeDocument/2006/relationships/image" Target="../media/image32.png"/><Relationship Id="rId9" Type="http://schemas.openxmlformats.org/officeDocument/2006/relationships/oleObject" Target="../embeddings/oleObject14.bin"/></Relationships>
</file>

<file path=ppt/slides/_rels/slide27.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34.png"/><Relationship Id="rId5" Type="http://schemas.openxmlformats.org/officeDocument/2006/relationships/image" Target="../media/image18.png"/><Relationship Id="rId4" Type="http://schemas.openxmlformats.org/officeDocument/2006/relationships/image" Target="../media/image33.png"/></Relationships>
</file>

<file path=ppt/slides/_rels/slide2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3A74B1-CC1C-3510-F4C9-A7E65244880E}"/>
              </a:ext>
            </a:extLst>
          </p:cNvPr>
          <p:cNvSpPr>
            <a:spLocks noGrp="1"/>
          </p:cNvSpPr>
          <p:nvPr>
            <p:ph type="ctrTitle"/>
          </p:nvPr>
        </p:nvSpPr>
        <p:spPr>
          <a:xfrm>
            <a:off x="1524000" y="903423"/>
            <a:ext cx="9144000" cy="1195834"/>
          </a:xfrm>
        </p:spPr>
        <p:txBody>
          <a:bodyPr/>
          <a:lstStyle/>
          <a:p>
            <a:r>
              <a:rPr lang="en-US" dirty="0" smtClean="0">
                <a:latin typeface="Times New Roman" panose="02020603050405020304" pitchFamily="18" charset="0"/>
                <a:cs typeface="Times New Roman" panose="02020603050405020304" pitchFamily="18" charset="0"/>
              </a:rPr>
              <a:t>DIGITAL ELECTRONICS</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9137B879-6BF1-0D4C-BA8F-39652653816F}"/>
              </a:ext>
            </a:extLst>
          </p:cNvPr>
          <p:cNvSpPr>
            <a:spLocks noGrp="1"/>
          </p:cNvSpPr>
          <p:nvPr>
            <p:ph type="subTitle"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Presented By</a:t>
            </a:r>
          </a:p>
          <a:p>
            <a:r>
              <a:rPr lang="en-US" dirty="0" smtClean="0">
                <a:latin typeface="Times New Roman" panose="02020603050405020304" pitchFamily="18" charset="0"/>
                <a:cs typeface="Times New Roman" panose="02020603050405020304" pitchFamily="18" charset="0"/>
              </a:rPr>
              <a:t>SAPNA</a:t>
            </a:r>
          </a:p>
          <a:p>
            <a:r>
              <a:rPr lang="en-US" dirty="0" smtClean="0">
                <a:latin typeface="Times New Roman" panose="02020603050405020304" pitchFamily="18" charset="0"/>
                <a:cs typeface="Times New Roman" panose="02020603050405020304" pitchFamily="18" charset="0"/>
              </a:rPr>
              <a:t>ASSISTANT </a:t>
            </a:r>
            <a:r>
              <a:rPr lang="en-US" dirty="0">
                <a:latin typeface="Times New Roman" panose="02020603050405020304" pitchFamily="18" charset="0"/>
                <a:cs typeface="Times New Roman" panose="02020603050405020304" pitchFamily="18" charset="0"/>
              </a:rPr>
              <a:t>PROFESSOR</a:t>
            </a:r>
          </a:p>
          <a:p>
            <a:r>
              <a:rPr lang="en-US" dirty="0">
                <a:latin typeface="Times New Roman" panose="02020603050405020304" pitchFamily="18" charset="0"/>
                <a:cs typeface="Times New Roman" panose="02020603050405020304" pitchFamily="18" charset="0"/>
              </a:rPr>
              <a:t>ELECTRONICS </a:t>
            </a:r>
            <a:r>
              <a:rPr lang="en-US" dirty="0" smtClean="0">
                <a:latin typeface="Times New Roman" panose="02020603050405020304" pitchFamily="18" charset="0"/>
                <a:cs typeface="Times New Roman" panose="02020603050405020304" pitchFamily="18" charset="0"/>
              </a:rPr>
              <a:t>&amp; COMMUNICATION </a:t>
            </a:r>
            <a:r>
              <a:rPr lang="en-US" dirty="0">
                <a:latin typeface="Times New Roman" panose="02020603050405020304" pitchFamily="18" charset="0"/>
                <a:cs typeface="Times New Roman" panose="02020603050405020304" pitchFamily="18" charset="0"/>
              </a:rPr>
              <a:t>DEPARTMENT</a:t>
            </a:r>
          </a:p>
        </p:txBody>
      </p:sp>
    </p:spTree>
    <p:extLst>
      <p:ext uri="{BB962C8B-B14F-4D97-AF65-F5344CB8AC3E}">
        <p14:creationId xmlns:p14="http://schemas.microsoft.com/office/powerpoint/2010/main" val="418302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E213747-31B4-29BC-CE8E-9A5BEBD5178D}"/>
              </a:ext>
            </a:extLst>
          </p:cNvPr>
          <p:cNvSpPr>
            <a:spLocks noGrp="1"/>
          </p:cNvSpPr>
          <p:nvPr>
            <p:ph idx="1"/>
          </p:nvPr>
        </p:nvSpPr>
        <p:spPr>
          <a:xfrm>
            <a:off x="838200" y="634134"/>
            <a:ext cx="10515600" cy="5808230"/>
          </a:xfrm>
        </p:spPr>
        <p:txBody>
          <a:bodyPr/>
          <a:lstStyle/>
          <a:p>
            <a:r>
              <a:rPr lang="en-GB" altLang="en-US" sz="2400" b="1" dirty="0">
                <a:latin typeface="Times New Roman" panose="02020603050405020304" pitchFamily="18" charset="0"/>
              </a:rPr>
              <a:t>De Morgan’s Law</a:t>
            </a:r>
          </a:p>
          <a:p>
            <a:pPr marL="0" indent="0">
              <a:lnSpc>
                <a:spcPct val="100000"/>
              </a:lnSpc>
              <a:spcBef>
                <a:spcPts val="638"/>
              </a:spcBef>
              <a:buNone/>
            </a:pPr>
            <a:r>
              <a:rPr lang="en-GB" altLang="en-US" sz="2400" dirty="0">
                <a:latin typeface="Times New Roman" panose="02020603050405020304" pitchFamily="18" charset="0"/>
              </a:rPr>
              <a:t>This is a very interesting and important law which is useful in designing logic networks</a:t>
            </a:r>
            <a:r>
              <a:rPr lang="en-GB" altLang="en-US" sz="2400" dirty="0" smtClean="0">
                <a:latin typeface="Times New Roman" panose="02020603050405020304" pitchFamily="18" charset="0"/>
              </a:rPr>
              <a:t>.</a:t>
            </a:r>
          </a:p>
          <a:p>
            <a:pPr marL="0" indent="0">
              <a:lnSpc>
                <a:spcPct val="100000"/>
              </a:lnSpc>
              <a:spcBef>
                <a:spcPts val="638"/>
              </a:spcBef>
              <a:buNone/>
            </a:pPr>
            <a:endParaRPr lang="en-GB" altLang="en-US" sz="2400" dirty="0">
              <a:latin typeface="Times New Roman" panose="02020603050405020304" pitchFamily="18" charset="0"/>
            </a:endParaRPr>
          </a:p>
          <a:p>
            <a:pPr marL="0" indent="0">
              <a:lnSpc>
                <a:spcPct val="100000"/>
              </a:lnSpc>
              <a:spcBef>
                <a:spcPts val="638"/>
              </a:spcBef>
              <a:buNone/>
            </a:pPr>
            <a:r>
              <a:rPr lang="en-GB" altLang="en-US" sz="2400" dirty="0">
                <a:latin typeface="Times New Roman" panose="02020603050405020304" pitchFamily="18" charset="0"/>
              </a:rPr>
              <a:t>This law states that </a:t>
            </a:r>
            <a:endParaRPr lang="en-GB" altLang="en-US" sz="2400" dirty="0" smtClean="0">
              <a:latin typeface="Times New Roman" panose="02020603050405020304" pitchFamily="18" charset="0"/>
            </a:endParaRPr>
          </a:p>
          <a:p>
            <a:pPr marL="0" indent="0">
              <a:lnSpc>
                <a:spcPct val="100000"/>
              </a:lnSpc>
              <a:spcBef>
                <a:spcPts val="638"/>
              </a:spcBef>
              <a:buNone/>
            </a:pPr>
            <a:endParaRPr lang="en-GB" altLang="en-US" sz="2400" dirty="0">
              <a:latin typeface="Times New Roman" panose="02020603050405020304" pitchFamily="18" charset="0"/>
            </a:endParaRPr>
          </a:p>
          <a:p>
            <a:pPr marL="0" indent="0" algn="ctr">
              <a:lnSpc>
                <a:spcPct val="100000"/>
              </a:lnSpc>
              <a:spcBef>
                <a:spcPts val="638"/>
              </a:spcBef>
              <a:buNone/>
            </a:pPr>
            <a:r>
              <a:rPr lang="en-GB" altLang="en-US" sz="2400" dirty="0">
                <a:latin typeface="Times New Roman" panose="02020603050405020304" pitchFamily="18" charset="0"/>
              </a:rPr>
              <a:t>(</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 </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a:t>
            </a:r>
          </a:p>
          <a:p>
            <a:pPr marL="0" indent="0" algn="ctr">
              <a:lnSpc>
                <a:spcPct val="100000"/>
              </a:lnSpc>
              <a:spcBef>
                <a:spcPts val="638"/>
              </a:spcBef>
              <a:buNone/>
            </a:pPr>
            <a:r>
              <a:rPr lang="en-GB" altLang="en-US" sz="2400" dirty="0">
                <a:latin typeface="Times New Roman" panose="02020603050405020304" pitchFamily="18" charset="0"/>
              </a:rPr>
              <a:t>(</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 x’ + y’</a:t>
            </a:r>
          </a:p>
          <a:p>
            <a:pPr marL="0" indent="0" algn="ctr">
              <a:lnSpc>
                <a:spcPct val="100000"/>
              </a:lnSpc>
              <a:spcBef>
                <a:spcPts val="638"/>
              </a:spcBef>
              <a:buNone/>
            </a:pPr>
            <a:endParaRPr lang="en-GB" altLang="en-US" sz="2400" dirty="0">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040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275DC75-24EA-62D2-7300-5D042B4BC2AB}"/>
              </a:ext>
            </a:extLst>
          </p:cNvPr>
          <p:cNvSpPr>
            <a:spLocks noGrp="1"/>
          </p:cNvSpPr>
          <p:nvPr>
            <p:ph idx="1"/>
          </p:nvPr>
        </p:nvSpPr>
        <p:spPr>
          <a:xfrm>
            <a:off x="602672" y="135371"/>
            <a:ext cx="10515600" cy="6293138"/>
          </a:xfrm>
        </p:spPr>
        <p:txBody>
          <a:bodyPr>
            <a:normAutofit/>
          </a:bodyPr>
          <a:lstStyle/>
          <a:p>
            <a:pPr marL="0" indent="0" algn="ctr">
              <a:buNone/>
            </a:pPr>
            <a:r>
              <a:rPr lang="en-US" sz="3200" b="1" dirty="0">
                <a:latin typeface="Times New Roman" panose="02020603050405020304" pitchFamily="18" charset="0"/>
                <a:cs typeface="Times New Roman" panose="02020603050405020304" pitchFamily="18" charset="0"/>
              </a:rPr>
              <a:t>Logic Gate</a:t>
            </a:r>
          </a:p>
          <a:p>
            <a:pPr algn="just" eaLnBrk="1" hangingPunct="1">
              <a:buNone/>
            </a:pPr>
            <a:r>
              <a:rPr lang="en-US" sz="2400" dirty="0">
                <a:latin typeface="Times New Roman" panose="02020603050405020304" pitchFamily="18" charset="0"/>
                <a:cs typeface="Times New Roman" panose="02020603050405020304" pitchFamily="18" charset="0"/>
              </a:rPr>
              <a:t>A gate is an digital circuit which operates on one or more signals and produce single</a:t>
            </a:r>
          </a:p>
          <a:p>
            <a:pPr algn="just" eaLnBrk="1" hangingPunct="1">
              <a:buNone/>
            </a:pPr>
            <a:r>
              <a:rPr lang="en-US" sz="2400" dirty="0">
                <a:latin typeface="Times New Roman" panose="02020603050405020304" pitchFamily="18" charset="0"/>
                <a:cs typeface="Times New Roman" panose="02020603050405020304" pitchFamily="18" charset="0"/>
              </a:rPr>
              <a:t>output. </a:t>
            </a:r>
          </a:p>
          <a:p>
            <a:pPr algn="just" eaLnBrk="1" hangingPunct="1">
              <a:buNone/>
            </a:pPr>
            <a:r>
              <a:rPr lang="en-US" sz="2400" dirty="0">
                <a:latin typeface="Times New Roman" panose="02020603050405020304" pitchFamily="18" charset="0"/>
                <a:cs typeface="Times New Roman" panose="02020603050405020304" pitchFamily="18" charset="0"/>
              </a:rPr>
              <a:t>Gates are digital circuits because the input and output signals are denoted by either</a:t>
            </a:r>
          </a:p>
          <a:p>
            <a:pPr algn="just" eaLnBrk="1" hangingPunct="1">
              <a:buNone/>
            </a:pPr>
            <a:r>
              <a:rPr lang="en-US" sz="2400" dirty="0">
                <a:latin typeface="Times New Roman" panose="02020603050405020304" pitchFamily="18" charset="0"/>
                <a:cs typeface="Times New Roman" panose="02020603050405020304" pitchFamily="18" charset="0"/>
              </a:rPr>
              <a:t>1(high voltage) or 0(low voltage).</a:t>
            </a:r>
          </a:p>
          <a:p>
            <a:pPr algn="just" eaLnBrk="1" hangingPunct="1">
              <a:buNone/>
            </a:pPr>
            <a:r>
              <a:rPr lang="en-US" sz="2400" dirty="0">
                <a:latin typeface="Times New Roman" panose="02020603050405020304" pitchFamily="18" charset="0"/>
                <a:cs typeface="Times New Roman" panose="02020603050405020304" pitchFamily="18" charset="0"/>
              </a:rPr>
              <a:t>There are three basic gates and are:</a:t>
            </a:r>
          </a:p>
          <a:p>
            <a:pPr algn="just" eaLnBrk="1" hangingPunct="1">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 xmlns:a16="http://schemas.microsoft.com/office/drawing/2014/main" id="{DADCE0F1-7537-EB6D-3BA5-08C3B536C190}"/>
              </a:ext>
            </a:extLst>
          </p:cNvPr>
          <p:cNvSpPr txBox="1">
            <a:spLocks noChangeArrowheads="1"/>
          </p:cNvSpPr>
          <p:nvPr/>
        </p:nvSpPr>
        <p:spPr>
          <a:xfrm>
            <a:off x="2360450" y="3181884"/>
            <a:ext cx="3357618" cy="57150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lnSpcReduction="10000"/>
          </a:bodyPr>
          <a:lstStyle/>
          <a:p>
            <a:pPr lvl="0">
              <a:spcBef>
                <a:spcPct val="0"/>
              </a:spcBef>
            </a:pPr>
            <a:r>
              <a:rPr lang="en-US" sz="3200" b="1" dirty="0">
                <a:effectLst>
                  <a:outerShdw blurRad="38100" dist="38100" dir="2700000" algn="tl">
                    <a:srgbClr val="000000">
                      <a:alpha val="43137"/>
                    </a:srgbClr>
                  </a:outerShdw>
                </a:effectLst>
              </a:rPr>
              <a:t>1.	AND gate</a:t>
            </a:r>
            <a:endParaRPr kumimoji="0" lang="en-US"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5" name="Rectangle 2">
            <a:extLst>
              <a:ext uri="{FF2B5EF4-FFF2-40B4-BE49-F238E27FC236}">
                <a16:creationId xmlns="" xmlns:a16="http://schemas.microsoft.com/office/drawing/2014/main" id="{E574E1AE-DA7C-A191-A604-117E902EC35D}"/>
              </a:ext>
            </a:extLst>
          </p:cNvPr>
          <p:cNvSpPr txBox="1">
            <a:spLocks noChangeArrowheads="1"/>
          </p:cNvSpPr>
          <p:nvPr/>
        </p:nvSpPr>
        <p:spPr>
          <a:xfrm>
            <a:off x="2360450" y="4029523"/>
            <a:ext cx="3357618" cy="57150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lnSpcReduction="10000"/>
          </a:bodyPr>
          <a:lstStyle/>
          <a:p>
            <a:pPr lvl="0">
              <a:spcBef>
                <a:spcPct val="0"/>
              </a:spcBef>
            </a:pPr>
            <a:r>
              <a:rPr lang="en-US" sz="3200" b="1" dirty="0">
                <a:effectLst>
                  <a:outerShdw blurRad="38100" dist="38100" dir="2700000" algn="tl">
                    <a:srgbClr val="000000">
                      <a:alpha val="43137"/>
                    </a:srgbClr>
                  </a:outerShdw>
                </a:effectLst>
              </a:rPr>
              <a:t>2.	OR gate</a:t>
            </a:r>
            <a:endParaRPr kumimoji="0" lang="en-US"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6" name="Rectangle 2">
            <a:extLst>
              <a:ext uri="{FF2B5EF4-FFF2-40B4-BE49-F238E27FC236}">
                <a16:creationId xmlns="" xmlns:a16="http://schemas.microsoft.com/office/drawing/2014/main" id="{C25DDCF7-3CE8-71A2-0B54-2FC7FE4C5404}"/>
              </a:ext>
            </a:extLst>
          </p:cNvPr>
          <p:cNvSpPr txBox="1">
            <a:spLocks noChangeArrowheads="1"/>
          </p:cNvSpPr>
          <p:nvPr/>
        </p:nvSpPr>
        <p:spPr>
          <a:xfrm>
            <a:off x="2360450" y="4943264"/>
            <a:ext cx="3357618" cy="57150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lnSpcReduction="10000"/>
          </a:bodyPr>
          <a:lstStyle/>
          <a:p>
            <a:pPr lvl="0">
              <a:spcBef>
                <a:spcPct val="0"/>
              </a:spcBef>
            </a:pPr>
            <a:r>
              <a:rPr lang="en-US" sz="3200" b="1" dirty="0">
                <a:effectLst>
                  <a:outerShdw blurRad="38100" dist="38100" dir="2700000" algn="tl">
                    <a:srgbClr val="000000">
                      <a:alpha val="43137"/>
                    </a:srgbClr>
                  </a:outerShdw>
                </a:effectLst>
              </a:rPr>
              <a:t>3.	NOT gate</a:t>
            </a:r>
            <a:endParaRPr kumimoji="0" lang="en-US"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38967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CF82FF5-D175-D32E-9CE4-30E3C56B48C7}"/>
              </a:ext>
            </a:extLst>
          </p:cNvPr>
          <p:cNvSpPr>
            <a:spLocks noGrp="1"/>
          </p:cNvSpPr>
          <p:nvPr>
            <p:ph idx="1"/>
          </p:nvPr>
        </p:nvSpPr>
        <p:spPr>
          <a:xfrm>
            <a:off x="630381" y="176935"/>
            <a:ext cx="10515600" cy="6500956"/>
          </a:xfrm>
        </p:spPr>
        <p:txBody>
          <a:bodyPr/>
          <a:lstStyle/>
          <a:p>
            <a:r>
              <a:rPr lang="en-US" sz="2400" b="1" dirty="0">
                <a:latin typeface="Times New Roman" panose="02020603050405020304" pitchFamily="18" charset="0"/>
                <a:cs typeface="Times New Roman" panose="02020603050405020304" pitchFamily="18" charset="0"/>
              </a:rPr>
              <a:t>AND </a:t>
            </a:r>
            <a:r>
              <a:rPr lang="en-US" sz="2400" b="1" dirty="0" smtClean="0">
                <a:latin typeface="Times New Roman" panose="02020603050405020304" pitchFamily="18" charset="0"/>
                <a:cs typeface="Times New Roman" panose="02020603050405020304" pitchFamily="18" charset="0"/>
              </a:rPr>
              <a:t>Gate</a:t>
            </a:r>
          </a:p>
          <a:p>
            <a:pPr marL="0" indent="0" algn="just" eaLnBrk="1" hangingPunct="1">
              <a:lnSpc>
                <a:spcPct val="90000"/>
              </a:lnSpc>
              <a:buNone/>
            </a:pPr>
            <a:r>
              <a:rPr lang="en-US" sz="2400" dirty="0" smtClean="0">
                <a:latin typeface="Times New Roman" panose="02020603050405020304" pitchFamily="18" charset="0"/>
                <a:cs typeface="Times New Roman" panose="02020603050405020304" pitchFamily="18" charset="0"/>
              </a:rPr>
              <a:t>The AND gate is an electronic circuit that gives a high output (1) only if all its inputs are high. </a:t>
            </a:r>
          </a:p>
          <a:p>
            <a:pPr marL="0" indent="0" algn="just" eaLnBrk="1" hangingPunct="1">
              <a:lnSpc>
                <a:spcPct val="90000"/>
              </a:lnSpc>
              <a:buNone/>
            </a:pPr>
            <a:r>
              <a:rPr lang="en-US" sz="2400" dirty="0" smtClean="0">
                <a:latin typeface="Times New Roman" panose="02020603050405020304" pitchFamily="18" charset="0"/>
                <a:cs typeface="Times New Roman" panose="02020603050405020304" pitchFamily="18" charset="0"/>
              </a:rPr>
              <a:t>AND gate takes two or more input signals and produce only one output signal.</a:t>
            </a:r>
          </a:p>
          <a:p>
            <a:pPr marL="0" indent="0" algn="just" eaLnBrk="1" hangingPunct="1">
              <a:lnSpc>
                <a:spcPct val="90000"/>
              </a:lnSpc>
              <a:buNone/>
            </a:pPr>
            <a:endParaRPr lang="en-US" sz="2400" dirty="0">
              <a:latin typeface="Times New Roman" panose="02020603050405020304" pitchFamily="18" charset="0"/>
              <a:cs typeface="Times New Roman" panose="02020603050405020304" pitchFamily="18" charset="0"/>
            </a:endParaRPr>
          </a:p>
          <a:p>
            <a:pPr marL="0" indent="0" algn="just" eaLnBrk="1" hangingPunct="1">
              <a:lnSpc>
                <a:spcPct val="90000"/>
              </a:lnSpc>
              <a:buNone/>
            </a:pPr>
            <a:endParaRPr lang="en-US" sz="2800"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pic>
        <p:nvPicPr>
          <p:cNvPr id="8" name="Picture 137" descr="AND">
            <a:extLst>
              <a:ext uri="{FF2B5EF4-FFF2-40B4-BE49-F238E27FC236}">
                <a16:creationId xmlns="" xmlns:a16="http://schemas.microsoft.com/office/drawing/2014/main" id="{B533956F-2B50-02D2-E42E-640EC134CB93}"/>
              </a:ext>
            </a:extLst>
          </p:cNvPr>
          <p:cNvPicPr>
            <a:picLocks noChangeAspect="1" noChangeArrowheads="1"/>
          </p:cNvPicPr>
          <p:nvPr/>
        </p:nvPicPr>
        <p:blipFill>
          <a:blip r:embed="rId2" cstate="print"/>
          <a:srcRect/>
          <a:stretch>
            <a:fillRect/>
          </a:stretch>
        </p:blipFill>
        <p:spPr bwMode="auto">
          <a:xfrm>
            <a:off x="4021468" y="1837815"/>
            <a:ext cx="3429000" cy="1404932"/>
          </a:xfrm>
          <a:prstGeom prst="rect">
            <a:avLst/>
          </a:prstGeom>
          <a:ln>
            <a:noFill/>
          </a:ln>
          <a:effectLst>
            <a:outerShdw blurRad="292100" dist="139700" dir="2700000" algn="tl" rotWithShape="0">
              <a:srgbClr val="333333">
                <a:alpha val="65000"/>
              </a:srgbClr>
            </a:outerShdw>
          </a:effectLst>
        </p:spPr>
      </p:pic>
      <p:graphicFrame>
        <p:nvGraphicFramePr>
          <p:cNvPr id="9" name="Group 141">
            <a:extLst>
              <a:ext uri="{FF2B5EF4-FFF2-40B4-BE49-F238E27FC236}">
                <a16:creationId xmlns="" xmlns:a16="http://schemas.microsoft.com/office/drawing/2014/main" id="{BE2183FF-DB7B-C819-F549-5B740DA8B554}"/>
              </a:ext>
            </a:extLst>
          </p:cNvPr>
          <p:cNvGraphicFramePr>
            <a:graphicFrameLocks/>
          </p:cNvGraphicFramePr>
          <p:nvPr>
            <p:extLst>
              <p:ext uri="{D42A27DB-BD31-4B8C-83A1-F6EECF244321}">
                <p14:modId xmlns:p14="http://schemas.microsoft.com/office/powerpoint/2010/main" val="3047843148"/>
              </p:ext>
            </p:extLst>
          </p:nvPr>
        </p:nvGraphicFramePr>
        <p:xfrm>
          <a:off x="3081310" y="3721994"/>
          <a:ext cx="4214841" cy="3017520"/>
        </p:xfrm>
        <a:graphic>
          <a:graphicData uri="http://schemas.openxmlformats.org/drawingml/2006/table">
            <a:tbl>
              <a:tblPr>
                <a:tableStyleId>{775DCB02-9BB8-47FD-8907-85C794F793BA}</a:tableStyleId>
              </a:tblPr>
              <a:tblGrid>
                <a:gridCol w="1447727">
                  <a:extLst>
                    <a:ext uri="{9D8B030D-6E8A-4147-A177-3AD203B41FA5}">
                      <a16:colId xmlns="" xmlns:a16="http://schemas.microsoft.com/office/drawing/2014/main" val="20000"/>
                    </a:ext>
                  </a:extLst>
                </a:gridCol>
                <a:gridCol w="1443222">
                  <a:extLst>
                    <a:ext uri="{9D8B030D-6E8A-4147-A177-3AD203B41FA5}">
                      <a16:colId xmlns="" xmlns:a16="http://schemas.microsoft.com/office/drawing/2014/main" val="20001"/>
                    </a:ext>
                  </a:extLst>
                </a:gridCol>
                <a:gridCol w="1323892">
                  <a:extLst>
                    <a:ext uri="{9D8B030D-6E8A-4147-A177-3AD203B41FA5}">
                      <a16:colId xmlns="" xmlns:a16="http://schemas.microsoft.com/office/drawing/2014/main" val="20002"/>
                    </a:ext>
                  </a:extLst>
                </a:gridCol>
              </a:tblGrid>
              <a:tr h="883257">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Input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A</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Input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 B</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Output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AB</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0"/>
                  </a:ext>
                </a:extLst>
              </a:tr>
              <a:tr h="463917">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0</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1"/>
                  </a:ext>
                </a:extLst>
              </a:tr>
              <a:tr h="463917">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2"/>
                  </a:ext>
                </a:extLst>
              </a:tr>
              <a:tr h="463917">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1</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3"/>
                  </a:ext>
                </a:extLst>
              </a:tr>
              <a:tr h="463917">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1</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4"/>
                  </a:ext>
                </a:extLst>
              </a:tr>
            </a:tbl>
          </a:graphicData>
        </a:graphic>
      </p:graphicFrame>
      <p:sp>
        <p:nvSpPr>
          <p:cNvPr id="2" name="Rectangle 1"/>
          <p:cNvSpPr/>
          <p:nvPr/>
        </p:nvSpPr>
        <p:spPr>
          <a:xfrm>
            <a:off x="924279" y="3242747"/>
            <a:ext cx="1675074"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Truth table</a:t>
            </a:r>
          </a:p>
        </p:txBody>
      </p:sp>
    </p:spTree>
    <p:extLst>
      <p:ext uri="{BB962C8B-B14F-4D97-AF65-F5344CB8AC3E}">
        <p14:creationId xmlns:p14="http://schemas.microsoft.com/office/powerpoint/2010/main" val="201983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7910A1D-F962-F39F-262E-EFA07283F0BE}"/>
              </a:ext>
            </a:extLst>
          </p:cNvPr>
          <p:cNvSpPr>
            <a:spLocks noGrp="1"/>
          </p:cNvSpPr>
          <p:nvPr>
            <p:ph idx="1"/>
          </p:nvPr>
        </p:nvSpPr>
        <p:spPr>
          <a:xfrm>
            <a:off x="838200" y="415636"/>
            <a:ext cx="10515600" cy="5761327"/>
          </a:xfrm>
        </p:spPr>
        <p:txBody>
          <a:bodyPr/>
          <a:lstStyle/>
          <a:p>
            <a:r>
              <a:rPr lang="en-US" sz="2400" b="1" dirty="0">
                <a:latin typeface="Times New Roman" panose="02020603050405020304" pitchFamily="18" charset="0"/>
                <a:cs typeface="Times New Roman" panose="02020603050405020304" pitchFamily="18" charset="0"/>
              </a:rPr>
              <a:t>OR </a:t>
            </a:r>
            <a:r>
              <a:rPr lang="en-US" sz="2400" b="1" dirty="0" smtClean="0">
                <a:latin typeface="Times New Roman" panose="02020603050405020304" pitchFamily="18" charset="0"/>
                <a:cs typeface="Times New Roman" panose="02020603050405020304" pitchFamily="18" charset="0"/>
              </a:rPr>
              <a:t>Gate </a:t>
            </a: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OR gate is an electronic circuit that gives a high output (1) if one or more of its inputs are high. </a:t>
            </a:r>
          </a:p>
          <a:p>
            <a:pPr marL="0" indent="0" algn="just" eaLnBrk="1" hangingPunct="1">
              <a:buNone/>
            </a:pPr>
            <a:r>
              <a:rPr lang="en-US" sz="2400" dirty="0">
                <a:latin typeface="Times New Roman" panose="02020603050405020304" pitchFamily="18" charset="0"/>
                <a:cs typeface="Times New Roman" panose="02020603050405020304" pitchFamily="18" charset="0"/>
              </a:rPr>
              <a:t>OR gate also takes two or more input signals and produce only one output signal</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just" eaLnBrk="1" hangingPunct="1">
              <a:buNone/>
            </a:pPr>
            <a:endParaRPr lang="en-US" sz="2800" b="1" dirty="0">
              <a:solidFill>
                <a:schemeClr val="bg1"/>
              </a:solidFill>
              <a:effectLst>
                <a:outerShdw blurRad="38100" dist="38100" dir="2700000" algn="tl">
                  <a:srgbClr val="000000">
                    <a:alpha val="43137"/>
                  </a:srgbClr>
                </a:outerShdw>
              </a:effectLst>
            </a:endParaRPr>
          </a:p>
          <a:p>
            <a:endParaRPr lang="en-US" dirty="0"/>
          </a:p>
        </p:txBody>
      </p:sp>
      <p:pic>
        <p:nvPicPr>
          <p:cNvPr id="4" name="Picture 35" descr="OR">
            <a:extLst>
              <a:ext uri="{FF2B5EF4-FFF2-40B4-BE49-F238E27FC236}">
                <a16:creationId xmlns="" xmlns:a16="http://schemas.microsoft.com/office/drawing/2014/main" id="{E7B77A0D-8810-A90F-0AA6-1C175EB29A14}"/>
              </a:ext>
            </a:extLst>
          </p:cNvPr>
          <p:cNvPicPr>
            <a:picLocks noChangeAspect="1" noChangeArrowheads="1"/>
          </p:cNvPicPr>
          <p:nvPr/>
        </p:nvPicPr>
        <p:blipFill>
          <a:blip r:embed="rId2" cstate="print"/>
          <a:srcRect/>
          <a:stretch>
            <a:fillRect/>
          </a:stretch>
        </p:blipFill>
        <p:spPr bwMode="auto">
          <a:xfrm>
            <a:off x="1509682" y="3620494"/>
            <a:ext cx="3323765" cy="1666725"/>
          </a:xfrm>
          <a:prstGeom prst="rect">
            <a:avLst/>
          </a:prstGeom>
          <a:noFill/>
          <a:ln w="9525">
            <a:noFill/>
            <a:miter lim="800000"/>
            <a:headEnd/>
            <a:tailEnd/>
          </a:ln>
        </p:spPr>
      </p:pic>
      <p:graphicFrame>
        <p:nvGraphicFramePr>
          <p:cNvPr id="5" name="Group 38">
            <a:extLst>
              <a:ext uri="{FF2B5EF4-FFF2-40B4-BE49-F238E27FC236}">
                <a16:creationId xmlns="" xmlns:a16="http://schemas.microsoft.com/office/drawing/2014/main" id="{FF34A276-983A-2FEB-6582-36AE096B7297}"/>
              </a:ext>
            </a:extLst>
          </p:cNvPr>
          <p:cNvGraphicFramePr>
            <a:graphicFrameLocks/>
          </p:cNvGraphicFramePr>
          <p:nvPr>
            <p:extLst>
              <p:ext uri="{D42A27DB-BD31-4B8C-83A1-F6EECF244321}">
                <p14:modId xmlns:p14="http://schemas.microsoft.com/office/powerpoint/2010/main" val="3094585640"/>
              </p:ext>
            </p:extLst>
          </p:nvPr>
        </p:nvGraphicFramePr>
        <p:xfrm>
          <a:off x="6357476" y="3166324"/>
          <a:ext cx="4085821" cy="3017520"/>
        </p:xfrm>
        <a:graphic>
          <a:graphicData uri="http://schemas.openxmlformats.org/drawingml/2006/table">
            <a:tbl>
              <a:tblPr>
                <a:tableStyleId>{284E427A-3D55-4303-BF80-6455036E1DE7}</a:tableStyleId>
              </a:tblPr>
              <a:tblGrid>
                <a:gridCol w="1402567">
                  <a:extLst>
                    <a:ext uri="{9D8B030D-6E8A-4147-A177-3AD203B41FA5}">
                      <a16:colId xmlns="" xmlns:a16="http://schemas.microsoft.com/office/drawing/2014/main" val="20000"/>
                    </a:ext>
                  </a:extLst>
                </a:gridCol>
                <a:gridCol w="1400632">
                  <a:extLst>
                    <a:ext uri="{9D8B030D-6E8A-4147-A177-3AD203B41FA5}">
                      <a16:colId xmlns="" xmlns:a16="http://schemas.microsoft.com/office/drawing/2014/main" val="20001"/>
                    </a:ext>
                  </a:extLst>
                </a:gridCol>
                <a:gridCol w="1282622">
                  <a:extLst>
                    <a:ext uri="{9D8B030D-6E8A-4147-A177-3AD203B41FA5}">
                      <a16:colId xmlns="" xmlns:a16="http://schemas.microsoft.com/office/drawing/2014/main" val="20002"/>
                    </a:ext>
                  </a:extLst>
                </a:gridCol>
              </a:tblGrid>
              <a:tr h="768106">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Input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A</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Input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 B</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Output A+B</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0"/>
                  </a:ext>
                </a:extLst>
              </a:tr>
              <a:tr h="464915">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0</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1"/>
                  </a:ext>
                </a:extLst>
              </a:tr>
              <a:tr h="421219">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0</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1</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2"/>
                  </a:ext>
                </a:extLst>
              </a:tr>
              <a:tr h="421219">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0</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3"/>
                  </a:ext>
                </a:extLst>
              </a:tr>
              <a:tr h="421219">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a:ln>
                            <a:noFill/>
                          </a:ln>
                          <a:effectLst>
                            <a:outerShdw blurRad="38100" dist="38100" dir="2700000" algn="tl">
                              <a:srgbClr val="000000">
                                <a:alpha val="43137"/>
                              </a:srgbClr>
                            </a:outerShdw>
                          </a:effectLst>
                        </a:rPr>
                        <a:t>1</a:t>
                      </a:r>
                      <a:endParaRPr kumimoji="0" lang="en-US" sz="2800" b="1" i="0" u="none" strike="noStrike" cap="none" normalizeH="0" baseline="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1</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800" b="1" u="none" strike="noStrike" cap="none" normalizeH="0" baseline="0" dirty="0">
                          <a:ln>
                            <a:noFill/>
                          </a:ln>
                          <a:effectLst>
                            <a:outerShdw blurRad="38100" dist="38100" dir="2700000" algn="tl">
                              <a:srgbClr val="000000">
                                <a:alpha val="43137"/>
                              </a:srgbClr>
                            </a:outerShdw>
                          </a:effectLst>
                        </a:rPr>
                        <a:t>1</a:t>
                      </a: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mn-lt"/>
                      </a:endParaRPr>
                    </a:p>
                  </a:txBody>
                  <a:tcPr anchor="ctr" horzOverflow="overflow"/>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75285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C73DD6E-BAF6-1ED9-6B9A-38EE89CF13CC}"/>
              </a:ext>
            </a:extLst>
          </p:cNvPr>
          <p:cNvSpPr>
            <a:spLocks noGrp="1"/>
          </p:cNvSpPr>
          <p:nvPr>
            <p:ph idx="1"/>
          </p:nvPr>
        </p:nvSpPr>
        <p:spPr>
          <a:xfrm>
            <a:off x="838200" y="235527"/>
            <a:ext cx="10515600" cy="5927581"/>
          </a:xfrm>
        </p:spPr>
        <p:txBody>
          <a:bodyPr/>
          <a:lstStyle/>
          <a:p>
            <a:r>
              <a:rPr lang="en-US" sz="2400" b="1" dirty="0">
                <a:latin typeface="Times New Roman" panose="02020603050405020304" pitchFamily="18" charset="0"/>
                <a:cs typeface="Times New Roman" panose="02020603050405020304" pitchFamily="18" charset="0"/>
              </a:rPr>
              <a:t>NOT Gate</a:t>
            </a:r>
          </a:p>
          <a:p>
            <a:pPr marL="0" indent="0" algn="just" eaLnBrk="1" hangingPunct="1">
              <a:buNone/>
            </a:pPr>
            <a:r>
              <a:rPr lang="en-US" sz="2400" dirty="0">
                <a:latin typeface="Times New Roman" panose="02020603050405020304" pitchFamily="18" charset="0"/>
                <a:cs typeface="Times New Roman" panose="02020603050405020304" pitchFamily="18" charset="0"/>
              </a:rPr>
              <a:t>The NOT gate is an electronic circuit that gives a high output (1) if its input is low . </a:t>
            </a:r>
          </a:p>
          <a:p>
            <a:pPr marL="0" indent="0" algn="just" eaLnBrk="1" hangingPunct="1">
              <a:buNone/>
            </a:pPr>
            <a:r>
              <a:rPr lang="en-US" sz="2400" dirty="0">
                <a:latin typeface="Times New Roman" panose="02020603050405020304" pitchFamily="18" charset="0"/>
                <a:cs typeface="Times New Roman" panose="02020603050405020304" pitchFamily="18" charset="0"/>
              </a:rPr>
              <a:t>NOT gate takes only one input signal and produce only one output signal.</a:t>
            </a:r>
          </a:p>
          <a:p>
            <a:pPr marL="0" indent="0" algn="just" eaLnBrk="1" hangingPunct="1">
              <a:buNone/>
            </a:pPr>
            <a:r>
              <a:rPr lang="en-US" sz="2400" dirty="0">
                <a:latin typeface="Times New Roman" panose="02020603050405020304" pitchFamily="18" charset="0"/>
                <a:cs typeface="Times New Roman" panose="02020603050405020304" pitchFamily="18" charset="0"/>
              </a:rPr>
              <a:t>The output of NOT gate is complement of its input.</a:t>
            </a:r>
          </a:p>
          <a:p>
            <a:pPr marL="0" indent="0" algn="just" eaLnBrk="1" hangingPunct="1">
              <a:buNone/>
            </a:pPr>
            <a:r>
              <a:rPr lang="en-US" sz="2400" dirty="0">
                <a:latin typeface="Times New Roman" panose="02020603050405020304" pitchFamily="18" charset="0"/>
                <a:cs typeface="Times New Roman" panose="02020603050405020304" pitchFamily="18" charset="0"/>
              </a:rPr>
              <a:t>It is also called inverter.</a:t>
            </a:r>
          </a:p>
          <a:p>
            <a:pPr marL="0" indent="0" algn="just" eaLnBrk="1" hangingPunct="1">
              <a:buNone/>
            </a:pPr>
            <a:endParaRPr lang="en-US" sz="2000" dirty="0">
              <a:latin typeface="Times New Roman" panose="02020603050405020304" pitchFamily="18" charset="0"/>
              <a:cs typeface="Times New Roman" panose="02020603050405020304" pitchFamily="18" charset="0"/>
            </a:endParaRPr>
          </a:p>
          <a:p>
            <a:endParaRPr lang="en-US" dirty="0"/>
          </a:p>
        </p:txBody>
      </p:sp>
      <p:pic>
        <p:nvPicPr>
          <p:cNvPr id="4" name="Picture 34" descr="NOT1">
            <a:extLst>
              <a:ext uri="{FF2B5EF4-FFF2-40B4-BE49-F238E27FC236}">
                <a16:creationId xmlns="" xmlns:a16="http://schemas.microsoft.com/office/drawing/2014/main" id="{EF2CFF45-FBFB-A68E-6CCF-906DFC47E291}"/>
              </a:ext>
            </a:extLst>
          </p:cNvPr>
          <p:cNvPicPr>
            <a:picLocks noChangeAspect="1" noChangeArrowheads="1"/>
          </p:cNvPicPr>
          <p:nvPr/>
        </p:nvPicPr>
        <p:blipFill>
          <a:blip r:embed="rId2" cstate="print"/>
          <a:srcRect/>
          <a:stretch>
            <a:fillRect/>
          </a:stretch>
        </p:blipFill>
        <p:spPr bwMode="auto">
          <a:xfrm>
            <a:off x="4191000" y="2482560"/>
            <a:ext cx="3810000" cy="1433514"/>
          </a:xfrm>
          <a:prstGeom prst="rect">
            <a:avLst/>
          </a:prstGeom>
          <a:noFill/>
          <a:ln w="9525">
            <a:noFill/>
            <a:miter lim="800000"/>
            <a:headEnd/>
            <a:tailEnd/>
          </a:ln>
        </p:spPr>
      </p:pic>
      <p:graphicFrame>
        <p:nvGraphicFramePr>
          <p:cNvPr id="5" name="Group 38">
            <a:extLst>
              <a:ext uri="{FF2B5EF4-FFF2-40B4-BE49-F238E27FC236}">
                <a16:creationId xmlns="" xmlns:a16="http://schemas.microsoft.com/office/drawing/2014/main" id="{87E2C040-F258-A9C1-59E9-AF48AA871859}"/>
              </a:ext>
            </a:extLst>
          </p:cNvPr>
          <p:cNvGraphicFramePr>
            <a:graphicFrameLocks/>
          </p:cNvGraphicFramePr>
          <p:nvPr>
            <p:extLst>
              <p:ext uri="{D42A27DB-BD31-4B8C-83A1-F6EECF244321}">
                <p14:modId xmlns:p14="http://schemas.microsoft.com/office/powerpoint/2010/main" val="1164991938"/>
              </p:ext>
            </p:extLst>
          </p:nvPr>
        </p:nvGraphicFramePr>
        <p:xfrm>
          <a:off x="4191000" y="4494729"/>
          <a:ext cx="3000396" cy="1571812"/>
        </p:xfrm>
        <a:graphic>
          <a:graphicData uri="http://schemas.openxmlformats.org/drawingml/2006/table">
            <a:tbl>
              <a:tblPr>
                <a:tableStyleId>{69C7853C-536D-4A76-A0AE-DD22124D55A5}</a:tableStyleId>
              </a:tblPr>
              <a:tblGrid>
                <a:gridCol w="1567994">
                  <a:extLst>
                    <a:ext uri="{9D8B030D-6E8A-4147-A177-3AD203B41FA5}">
                      <a16:colId xmlns="" xmlns:a16="http://schemas.microsoft.com/office/drawing/2014/main" val="20000"/>
                    </a:ext>
                  </a:extLst>
                </a:gridCol>
                <a:gridCol w="1432402">
                  <a:extLst>
                    <a:ext uri="{9D8B030D-6E8A-4147-A177-3AD203B41FA5}">
                      <a16:colId xmlns="" xmlns:a16="http://schemas.microsoft.com/office/drawing/2014/main" val="20001"/>
                    </a:ext>
                  </a:extLst>
                </a:gridCol>
              </a:tblGrid>
              <a:tr h="657412">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dirty="0">
                          <a:ln>
                            <a:noFill/>
                          </a:ln>
                          <a:effectLst>
                            <a:outerShdw blurRad="38100" dist="38100" dir="2700000" algn="tl">
                              <a:srgbClr val="000000">
                                <a:alpha val="43137"/>
                              </a:srgbClr>
                            </a:outerShdw>
                          </a:effectLst>
                        </a:rPr>
                        <a:t>Input A</a:t>
                      </a:r>
                      <a:endPar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a:ln>
                            <a:noFill/>
                          </a:ln>
                          <a:effectLst>
                            <a:outerShdw blurRad="38100" dist="38100" dir="2700000" algn="tl">
                              <a:srgbClr val="000000">
                                <a:alpha val="43137"/>
                              </a:srgbClr>
                            </a:outerShdw>
                          </a:effectLst>
                        </a:rPr>
                        <a:t>Output A</a:t>
                      </a:r>
                      <a:endParaRPr kumimoji="0" lang="en-US" sz="2400" b="1" i="0" u="none" strike="noStrike" cap="none" normalizeH="0" baseline="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extLst>
                  <a:ext uri="{0D108BD9-81ED-4DB2-BD59-A6C34878D82A}">
                    <a16:rowId xmlns="" xmlns:a16="http://schemas.microsoft.com/office/drawing/2014/main" val="10000"/>
                  </a:ext>
                </a:extLst>
              </a:tr>
              <a:tr h="386071">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a:ln>
                            <a:noFill/>
                          </a:ln>
                          <a:effectLst>
                            <a:outerShdw blurRad="38100" dist="38100" dir="2700000" algn="tl">
                              <a:srgbClr val="000000">
                                <a:alpha val="43137"/>
                              </a:srgbClr>
                            </a:outerShdw>
                          </a:effectLst>
                        </a:rPr>
                        <a:t>0</a:t>
                      </a:r>
                      <a:endParaRPr kumimoji="0" lang="en-US" sz="2400" b="1" i="0" u="none" strike="noStrike" cap="none" normalizeH="0" baseline="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dirty="0">
                          <a:ln>
                            <a:noFill/>
                          </a:ln>
                          <a:effectLst>
                            <a:outerShdw blurRad="38100" dist="38100" dir="2700000" algn="tl">
                              <a:srgbClr val="000000">
                                <a:alpha val="43137"/>
                              </a:srgbClr>
                            </a:outerShdw>
                          </a:effectLst>
                        </a:rPr>
                        <a:t>1</a:t>
                      </a:r>
                      <a:endPar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extLst>
                  <a:ext uri="{0D108BD9-81ED-4DB2-BD59-A6C34878D82A}">
                    <a16:rowId xmlns="" xmlns:a16="http://schemas.microsoft.com/office/drawing/2014/main" val="10001"/>
                  </a:ext>
                </a:extLst>
              </a:tr>
              <a:tr h="386071">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dirty="0">
                          <a:ln>
                            <a:noFill/>
                          </a:ln>
                          <a:effectLst>
                            <a:outerShdw blurRad="38100" dist="38100" dir="2700000" algn="tl">
                              <a:srgbClr val="000000">
                                <a:alpha val="43137"/>
                              </a:srgbClr>
                            </a:outerShdw>
                          </a:effectLst>
                        </a:rPr>
                        <a:t>1</a:t>
                      </a:r>
                      <a:endPar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400" b="1" u="none" strike="noStrike" cap="none" normalizeH="0" baseline="0" dirty="0">
                          <a:ln>
                            <a:noFill/>
                          </a:ln>
                          <a:effectLst>
                            <a:outerShdw blurRad="38100" dist="38100" dir="2700000" algn="tl">
                              <a:srgbClr val="000000">
                                <a:alpha val="43137"/>
                              </a:srgbClr>
                            </a:outerShdw>
                          </a:effectLst>
                        </a:rPr>
                        <a:t>0</a:t>
                      </a:r>
                      <a:endPar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Verdana" pitchFamily="34" charset="0"/>
                      </a:endParaRPr>
                    </a:p>
                  </a:txBody>
                  <a:tcPr anchor="ctr" horzOverflow="overflow"/>
                </a:tc>
                <a:extLst>
                  <a:ext uri="{0D108BD9-81ED-4DB2-BD59-A6C34878D82A}">
                    <a16:rowId xmlns="" xmlns:a16="http://schemas.microsoft.com/office/drawing/2014/main" val="10002"/>
                  </a:ext>
                </a:extLst>
              </a:tr>
            </a:tbl>
          </a:graphicData>
        </a:graphic>
      </p:graphicFrame>
      <p:sp>
        <p:nvSpPr>
          <p:cNvPr id="2" name="Rectangle 1"/>
          <p:cNvSpPr/>
          <p:nvPr/>
        </p:nvSpPr>
        <p:spPr>
          <a:xfrm>
            <a:off x="937159" y="4081461"/>
            <a:ext cx="1675074"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Truth table</a:t>
            </a:r>
          </a:p>
        </p:txBody>
      </p:sp>
    </p:spTree>
    <p:extLst>
      <p:ext uri="{BB962C8B-B14F-4D97-AF65-F5344CB8AC3E}">
        <p14:creationId xmlns:p14="http://schemas.microsoft.com/office/powerpoint/2010/main" val="58994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75"/>
                                  </p:iterate>
                                  <p:childTnLst>
                                    <p:set>
                                      <p:cBhvr>
                                        <p:cTn id="11"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18ADC5B-DE50-D393-4293-AF37A335D648}"/>
              </a:ext>
            </a:extLst>
          </p:cNvPr>
          <p:cNvSpPr>
            <a:spLocks noGrp="1"/>
          </p:cNvSpPr>
          <p:nvPr>
            <p:ph idx="1"/>
          </p:nvPr>
        </p:nvSpPr>
        <p:spPr>
          <a:xfrm>
            <a:off x="699655" y="138546"/>
            <a:ext cx="10515600" cy="6248400"/>
          </a:xfrm>
        </p:spPr>
        <p:txBody>
          <a:bodyPr/>
          <a:lstStyle/>
          <a:p>
            <a:r>
              <a:rPr lang="en-US" sz="2400" b="1" dirty="0">
                <a:latin typeface="Times New Roman" panose="02020603050405020304" pitchFamily="18" charset="0"/>
                <a:cs typeface="Times New Roman" panose="02020603050405020304" pitchFamily="18" charset="0"/>
              </a:rPr>
              <a:t>NAND Gate</a:t>
            </a:r>
          </a:p>
          <a:p>
            <a:pPr marL="0" indent="0">
              <a:buNone/>
            </a:pPr>
            <a:r>
              <a:rPr lang="en-US" altLang="zh-CN" sz="2400" dirty="0">
                <a:latin typeface="Times New Roman" panose="02020603050405020304" pitchFamily="18" charset="0"/>
                <a:cs typeface="Times New Roman" panose="02020603050405020304" pitchFamily="18" charset="0"/>
              </a:rPr>
              <a:t>Known as a “universal” gate because ANY digital circuit can be implemented with NAND gates alone.</a:t>
            </a:r>
          </a:p>
          <a:p>
            <a:pPr marL="0" indent="0">
              <a:buNone/>
            </a:pPr>
            <a:endParaRPr lang="en-US" sz="2400" dirty="0">
              <a:latin typeface="Times New Roman" panose="02020603050405020304" pitchFamily="18" charset="0"/>
              <a:cs typeface="Times New Roman" panose="02020603050405020304" pitchFamily="18" charset="0"/>
            </a:endParaRPr>
          </a:p>
        </p:txBody>
      </p:sp>
      <p:grpSp>
        <p:nvGrpSpPr>
          <p:cNvPr id="4" name="Group 12">
            <a:extLst>
              <a:ext uri="{FF2B5EF4-FFF2-40B4-BE49-F238E27FC236}">
                <a16:creationId xmlns="" xmlns:a16="http://schemas.microsoft.com/office/drawing/2014/main" id="{C528C9C2-EECE-3160-A54F-C8D126B72CB6}"/>
              </a:ext>
            </a:extLst>
          </p:cNvPr>
          <p:cNvGrpSpPr>
            <a:grpSpLocks/>
          </p:cNvGrpSpPr>
          <p:nvPr/>
        </p:nvGrpSpPr>
        <p:grpSpPr bwMode="auto">
          <a:xfrm>
            <a:off x="3643745" y="1718388"/>
            <a:ext cx="3013227" cy="1828800"/>
            <a:chOff x="816" y="1488"/>
            <a:chExt cx="1632" cy="1152"/>
          </a:xfrm>
        </p:grpSpPr>
        <p:sp>
          <p:nvSpPr>
            <p:cNvPr id="5" name="Arc 13">
              <a:extLst>
                <a:ext uri="{FF2B5EF4-FFF2-40B4-BE49-F238E27FC236}">
                  <a16:creationId xmlns="" xmlns:a16="http://schemas.microsoft.com/office/drawing/2014/main" id="{83B98E14-4641-2262-4229-FE8090429A5D}"/>
                </a:ext>
              </a:extLst>
            </p:cNvPr>
            <p:cNvSpPr>
              <a:spLocks/>
            </p:cNvSpPr>
            <p:nvPr/>
          </p:nvSpPr>
          <p:spPr bwMode="auto">
            <a:xfrm>
              <a:off x="1392" y="14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IN" sz="3200" b="1" dirty="0">
                <a:solidFill>
                  <a:schemeClr val="bg1"/>
                </a:solidFill>
                <a:effectLst>
                  <a:outerShdw blurRad="38100" dist="38100" dir="2700000" algn="tl">
                    <a:srgbClr val="000000">
                      <a:alpha val="43137"/>
                    </a:srgbClr>
                  </a:outerShdw>
                </a:effectLst>
              </a:endParaRPr>
            </a:p>
          </p:txBody>
        </p:sp>
        <p:sp>
          <p:nvSpPr>
            <p:cNvPr id="6" name="Arc 14">
              <a:extLst>
                <a:ext uri="{FF2B5EF4-FFF2-40B4-BE49-F238E27FC236}">
                  <a16:creationId xmlns="" xmlns:a16="http://schemas.microsoft.com/office/drawing/2014/main" id="{A98D6EB5-1C04-6330-FBCA-DCB80E718BB2}"/>
                </a:ext>
              </a:extLst>
            </p:cNvPr>
            <p:cNvSpPr>
              <a:spLocks/>
            </p:cNvSpPr>
            <p:nvPr/>
          </p:nvSpPr>
          <p:spPr bwMode="auto">
            <a:xfrm flipV="1">
              <a:off x="1392" y="2064"/>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7" name="Line 15">
              <a:extLst>
                <a:ext uri="{FF2B5EF4-FFF2-40B4-BE49-F238E27FC236}">
                  <a16:creationId xmlns="" xmlns:a16="http://schemas.microsoft.com/office/drawing/2014/main" id="{6CD36589-8009-ECFA-78B3-F9803090658C}"/>
                </a:ext>
              </a:extLst>
            </p:cNvPr>
            <p:cNvSpPr>
              <a:spLocks noChangeShapeType="1"/>
            </p:cNvSpPr>
            <p:nvPr/>
          </p:nvSpPr>
          <p:spPr bwMode="auto">
            <a:xfrm flipH="1">
              <a:off x="1152" y="1488"/>
              <a:ext cx="240" cy="0"/>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8" name="Line 16">
              <a:extLst>
                <a:ext uri="{FF2B5EF4-FFF2-40B4-BE49-F238E27FC236}">
                  <a16:creationId xmlns="" xmlns:a16="http://schemas.microsoft.com/office/drawing/2014/main" id="{5CE96033-6F9D-560F-7774-F6910A5F58EB}"/>
                </a:ext>
              </a:extLst>
            </p:cNvPr>
            <p:cNvSpPr>
              <a:spLocks noChangeShapeType="1"/>
            </p:cNvSpPr>
            <p:nvPr/>
          </p:nvSpPr>
          <p:spPr bwMode="auto">
            <a:xfrm flipH="1">
              <a:off x="1152" y="2640"/>
              <a:ext cx="240" cy="0"/>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9" name="Line 17">
              <a:extLst>
                <a:ext uri="{FF2B5EF4-FFF2-40B4-BE49-F238E27FC236}">
                  <a16:creationId xmlns="" xmlns:a16="http://schemas.microsoft.com/office/drawing/2014/main" id="{085A43F8-098B-6170-03EC-98170AC3CFA4}"/>
                </a:ext>
              </a:extLst>
            </p:cNvPr>
            <p:cNvSpPr>
              <a:spLocks noChangeShapeType="1"/>
            </p:cNvSpPr>
            <p:nvPr/>
          </p:nvSpPr>
          <p:spPr bwMode="auto">
            <a:xfrm>
              <a:off x="1152" y="1488"/>
              <a:ext cx="0" cy="1152"/>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10" name="Line 18">
              <a:extLst>
                <a:ext uri="{FF2B5EF4-FFF2-40B4-BE49-F238E27FC236}">
                  <a16:creationId xmlns="" xmlns:a16="http://schemas.microsoft.com/office/drawing/2014/main" id="{02037994-88F4-00FE-20DB-D24278944D0A}"/>
                </a:ext>
              </a:extLst>
            </p:cNvPr>
            <p:cNvSpPr>
              <a:spLocks noChangeShapeType="1"/>
            </p:cNvSpPr>
            <p:nvPr/>
          </p:nvSpPr>
          <p:spPr bwMode="auto">
            <a:xfrm flipH="1">
              <a:off x="816" y="1728"/>
              <a:ext cx="336" cy="0"/>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11" name="Line 19">
              <a:extLst>
                <a:ext uri="{FF2B5EF4-FFF2-40B4-BE49-F238E27FC236}">
                  <a16:creationId xmlns="" xmlns:a16="http://schemas.microsoft.com/office/drawing/2014/main" id="{F5C755AE-9409-2BC8-D117-6341CC74BD42}"/>
                </a:ext>
              </a:extLst>
            </p:cNvPr>
            <p:cNvSpPr>
              <a:spLocks noChangeShapeType="1"/>
            </p:cNvSpPr>
            <p:nvPr/>
          </p:nvSpPr>
          <p:spPr bwMode="auto">
            <a:xfrm flipH="1">
              <a:off x="816" y="2400"/>
              <a:ext cx="336" cy="0"/>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12" name="Line 20">
              <a:extLst>
                <a:ext uri="{FF2B5EF4-FFF2-40B4-BE49-F238E27FC236}">
                  <a16:creationId xmlns="" xmlns:a16="http://schemas.microsoft.com/office/drawing/2014/main" id="{10BEEC10-3D98-9308-F231-669F0F3F38E9}"/>
                </a:ext>
              </a:extLst>
            </p:cNvPr>
            <p:cNvSpPr>
              <a:spLocks noChangeShapeType="1"/>
            </p:cNvSpPr>
            <p:nvPr/>
          </p:nvSpPr>
          <p:spPr bwMode="auto">
            <a:xfrm flipH="1">
              <a:off x="2112" y="2064"/>
              <a:ext cx="336" cy="0"/>
            </a:xfrm>
            <a:prstGeom prst="lin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sp>
          <p:nvSpPr>
            <p:cNvPr id="13" name="Oval 21">
              <a:extLst>
                <a:ext uri="{FF2B5EF4-FFF2-40B4-BE49-F238E27FC236}">
                  <a16:creationId xmlns="" xmlns:a16="http://schemas.microsoft.com/office/drawing/2014/main" id="{2A6A44F4-B900-CD9C-1F8F-143C4EA0369F}"/>
                </a:ext>
              </a:extLst>
            </p:cNvPr>
            <p:cNvSpPr>
              <a:spLocks noChangeArrowheads="1"/>
            </p:cNvSpPr>
            <p:nvPr/>
          </p:nvSpPr>
          <p:spPr bwMode="auto">
            <a:xfrm>
              <a:off x="1968" y="2016"/>
              <a:ext cx="144" cy="144"/>
            </a:xfrm>
            <a:prstGeom prst="ellipse">
              <a:avLst/>
            </a:prstGeom>
            <a:noFill/>
            <a:ln w="38100">
              <a:solidFill>
                <a:schemeClr val="tx1"/>
              </a:solidFill>
              <a:round/>
              <a:headEnd/>
              <a:tailEnd/>
            </a:ln>
            <a:effectLst/>
          </p:spPr>
          <p:txBody>
            <a:bodyPr wrap="none" anchor="ctr"/>
            <a:lstStyle/>
            <a:p>
              <a:endParaRPr lang="en-IN" sz="3200" b="1">
                <a:solidFill>
                  <a:schemeClr val="bg1"/>
                </a:solidFill>
                <a:effectLst>
                  <a:outerShdw blurRad="38100" dist="38100" dir="2700000" algn="tl">
                    <a:srgbClr val="000000">
                      <a:alpha val="43137"/>
                    </a:srgbClr>
                  </a:outerShdw>
                </a:effectLst>
              </a:endParaRPr>
            </a:p>
          </p:txBody>
        </p:sp>
      </p:grpSp>
      <p:sp>
        <p:nvSpPr>
          <p:cNvPr id="24" name="Text Box 6">
            <a:extLst>
              <a:ext uri="{FF2B5EF4-FFF2-40B4-BE49-F238E27FC236}">
                <a16:creationId xmlns="" xmlns:a16="http://schemas.microsoft.com/office/drawing/2014/main" id="{E0820C27-FC4E-1691-C591-B35B9A7CA040}"/>
              </a:ext>
            </a:extLst>
          </p:cNvPr>
          <p:cNvSpPr txBox="1">
            <a:spLocks noChangeArrowheads="1"/>
          </p:cNvSpPr>
          <p:nvPr/>
        </p:nvSpPr>
        <p:spPr bwMode="auto">
          <a:xfrm>
            <a:off x="6618195" y="2340400"/>
            <a:ext cx="609299" cy="584775"/>
          </a:xfrm>
          <a:prstGeom prst="rect">
            <a:avLst/>
          </a:prstGeom>
          <a:noFill/>
          <a:ln w="9525">
            <a:noFill/>
            <a:miter lim="800000"/>
            <a:headEnd/>
            <a:tailEnd/>
          </a:ln>
          <a:effectLst/>
        </p:spPr>
        <p:txBody>
          <a:bodyPr wrap="square">
            <a:spAutoFit/>
          </a:bodyPr>
          <a:lstStyle/>
          <a:p>
            <a:r>
              <a:rPr lang="en-US" sz="3200" b="1" dirty="0"/>
              <a:t>Z</a:t>
            </a:r>
          </a:p>
        </p:txBody>
      </p:sp>
      <p:sp>
        <p:nvSpPr>
          <p:cNvPr id="25" name="Text Box 4">
            <a:extLst>
              <a:ext uri="{FF2B5EF4-FFF2-40B4-BE49-F238E27FC236}">
                <a16:creationId xmlns="" xmlns:a16="http://schemas.microsoft.com/office/drawing/2014/main" id="{C9B9DBF5-D975-4326-9550-5BB60CE3E94B}"/>
              </a:ext>
            </a:extLst>
          </p:cNvPr>
          <p:cNvSpPr txBox="1">
            <a:spLocks noChangeArrowheads="1"/>
          </p:cNvSpPr>
          <p:nvPr/>
        </p:nvSpPr>
        <p:spPr bwMode="auto">
          <a:xfrm>
            <a:off x="2809322" y="1781158"/>
            <a:ext cx="410690" cy="584775"/>
          </a:xfrm>
          <a:prstGeom prst="rect">
            <a:avLst/>
          </a:prstGeom>
          <a:noFill/>
          <a:ln w="9525">
            <a:noFill/>
            <a:miter lim="800000"/>
            <a:headEnd/>
            <a:tailEnd/>
          </a:ln>
          <a:effectLst/>
        </p:spPr>
        <p:txBody>
          <a:bodyPr wrap="none">
            <a:spAutoFit/>
          </a:bodyPr>
          <a:lstStyle/>
          <a:p>
            <a:r>
              <a:rPr lang="en-US" sz="3200" b="1" dirty="0">
                <a:effectLst>
                  <a:outerShdw blurRad="38100" dist="38100" dir="2700000" algn="tl">
                    <a:srgbClr val="000000">
                      <a:alpha val="43137"/>
                    </a:srgbClr>
                  </a:outerShdw>
                </a:effectLst>
              </a:rPr>
              <a:t>X</a:t>
            </a:r>
          </a:p>
        </p:txBody>
      </p:sp>
      <p:sp>
        <p:nvSpPr>
          <p:cNvPr id="26" name="Text Box 5">
            <a:extLst>
              <a:ext uri="{FF2B5EF4-FFF2-40B4-BE49-F238E27FC236}">
                <a16:creationId xmlns="" xmlns:a16="http://schemas.microsoft.com/office/drawing/2014/main" id="{CDEC7447-BBBA-E443-7E58-CB37704770D8}"/>
              </a:ext>
            </a:extLst>
          </p:cNvPr>
          <p:cNvSpPr txBox="1">
            <a:spLocks noChangeArrowheads="1"/>
          </p:cNvSpPr>
          <p:nvPr/>
        </p:nvSpPr>
        <p:spPr bwMode="auto">
          <a:xfrm>
            <a:off x="2822146" y="2873800"/>
            <a:ext cx="397866" cy="584775"/>
          </a:xfrm>
          <a:prstGeom prst="rect">
            <a:avLst/>
          </a:prstGeom>
          <a:noFill/>
          <a:ln w="9525">
            <a:noFill/>
            <a:miter lim="800000"/>
            <a:headEnd/>
            <a:tailEnd/>
          </a:ln>
          <a:effectLst/>
        </p:spPr>
        <p:txBody>
          <a:bodyPr wrap="none">
            <a:spAutoFit/>
          </a:bodyPr>
          <a:lstStyle/>
          <a:p>
            <a:r>
              <a:rPr lang="en-US" sz="3200" b="1" dirty="0">
                <a:effectLst>
                  <a:outerShdw blurRad="38100" dist="38100" dir="2700000" algn="tl">
                    <a:srgbClr val="000000">
                      <a:alpha val="43137"/>
                    </a:srgbClr>
                  </a:outerShdw>
                </a:effectLst>
              </a:rPr>
              <a:t>Y</a:t>
            </a:r>
          </a:p>
        </p:txBody>
      </p:sp>
      <p:sp>
        <p:nvSpPr>
          <p:cNvPr id="27" name="Text Box 8">
            <a:extLst>
              <a:ext uri="{FF2B5EF4-FFF2-40B4-BE49-F238E27FC236}">
                <a16:creationId xmlns="" xmlns:a16="http://schemas.microsoft.com/office/drawing/2014/main" id="{658ADD80-F92C-93F7-0D2B-70740B99138E}"/>
              </a:ext>
            </a:extLst>
          </p:cNvPr>
          <p:cNvSpPr txBox="1">
            <a:spLocks noChangeArrowheads="1"/>
          </p:cNvSpPr>
          <p:nvPr/>
        </p:nvSpPr>
        <p:spPr bwMode="auto">
          <a:xfrm>
            <a:off x="8448540" y="1355514"/>
            <a:ext cx="2228045" cy="2554545"/>
          </a:xfrm>
          <a:prstGeom prst="rect">
            <a:avLst/>
          </a:prstGeom>
          <a:noFill/>
          <a:ln w="9525">
            <a:noFill/>
            <a:miter lim="800000"/>
            <a:headEnd/>
            <a:tailEnd/>
          </a:ln>
          <a:effectLst/>
        </p:spPr>
        <p:txBody>
          <a:bodyPr wrap="square">
            <a:spAutoFit/>
          </a:bodyPr>
          <a:lstStyle/>
          <a:p>
            <a:r>
              <a:rPr lang="en-US" sz="3200" b="1" dirty="0">
                <a:effectLst>
                  <a:outerShdw blurRad="38100" dist="38100" dir="2700000" algn="tl">
                    <a:srgbClr val="000000">
                      <a:alpha val="43137"/>
                    </a:srgbClr>
                  </a:outerShdw>
                </a:effectLst>
              </a:rPr>
              <a:t>X  Y  Z</a:t>
            </a:r>
          </a:p>
          <a:p>
            <a:r>
              <a:rPr lang="en-US" sz="3200" b="1" dirty="0">
                <a:effectLst>
                  <a:outerShdw blurRad="38100" dist="38100" dir="2700000" algn="tl">
                    <a:srgbClr val="000000">
                      <a:alpha val="43137"/>
                    </a:srgbClr>
                  </a:outerShdw>
                </a:effectLst>
              </a:rPr>
              <a:t>0  0  1</a:t>
            </a:r>
          </a:p>
          <a:p>
            <a:r>
              <a:rPr lang="en-US" sz="3200" b="1" dirty="0">
                <a:effectLst>
                  <a:outerShdw blurRad="38100" dist="38100" dir="2700000" algn="tl">
                    <a:srgbClr val="000000">
                      <a:alpha val="43137"/>
                    </a:srgbClr>
                  </a:outerShdw>
                </a:effectLst>
              </a:rPr>
              <a:t>0  1  1</a:t>
            </a:r>
          </a:p>
          <a:p>
            <a:r>
              <a:rPr lang="en-US" sz="3200" b="1" dirty="0">
                <a:effectLst>
                  <a:outerShdw blurRad="38100" dist="38100" dir="2700000" algn="tl">
                    <a:srgbClr val="000000">
                      <a:alpha val="43137"/>
                    </a:srgbClr>
                  </a:outerShdw>
                </a:effectLst>
              </a:rPr>
              <a:t>1  0  1</a:t>
            </a:r>
          </a:p>
          <a:p>
            <a:r>
              <a:rPr lang="en-US" sz="3200" b="1" dirty="0">
                <a:effectLst>
                  <a:outerShdw blurRad="38100" dist="38100" dir="2700000" algn="tl">
                    <a:srgbClr val="000000">
                      <a:alpha val="43137"/>
                    </a:srgbClr>
                  </a:outerShdw>
                </a:effectLst>
              </a:rPr>
              <a:t>1  1  0</a:t>
            </a:r>
          </a:p>
        </p:txBody>
      </p:sp>
      <p:sp>
        <p:nvSpPr>
          <p:cNvPr id="14" name="TextBox 13">
            <a:extLst>
              <a:ext uri="{FF2B5EF4-FFF2-40B4-BE49-F238E27FC236}">
                <a16:creationId xmlns="" xmlns:a16="http://schemas.microsoft.com/office/drawing/2014/main" id="{F59F6DD0-5826-3F91-0E5C-7DC57FA19764}"/>
              </a:ext>
            </a:extLst>
          </p:cNvPr>
          <p:cNvSpPr txBox="1"/>
          <p:nvPr/>
        </p:nvSpPr>
        <p:spPr>
          <a:xfrm>
            <a:off x="699654" y="4036351"/>
            <a:ext cx="10938159" cy="1569660"/>
          </a:xfrm>
          <a:prstGeom prst="rect">
            <a:avLst/>
          </a:prstGeom>
          <a:noFill/>
        </p:spPr>
        <p:txBody>
          <a:bodyPr wrap="square">
            <a:spAutoFit/>
          </a:bodyPr>
          <a:lstStyle/>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A NAND Gate is constructed by connecting a NOT Gate at the output terminal of the AND Gate.</a:t>
            </a:r>
          </a:p>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The output of NAND gate is high (‘1’) if at least one of its inputs is low (‘0’).</a:t>
            </a:r>
          </a:p>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The output of NAND gate is low (‘0’) if all of its inputs are high (‘1’).</a:t>
            </a:r>
          </a:p>
        </p:txBody>
      </p:sp>
    </p:spTree>
    <p:extLst>
      <p:ext uri="{BB962C8B-B14F-4D97-AF65-F5344CB8AC3E}">
        <p14:creationId xmlns:p14="http://schemas.microsoft.com/office/powerpoint/2010/main" val="144538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E57FE3-99AF-3B92-A431-F4C74582182E}"/>
              </a:ext>
            </a:extLst>
          </p:cNvPr>
          <p:cNvSpPr>
            <a:spLocks noGrp="1"/>
          </p:cNvSpPr>
          <p:nvPr>
            <p:ph idx="1"/>
          </p:nvPr>
        </p:nvSpPr>
        <p:spPr>
          <a:xfrm>
            <a:off x="838200" y="332509"/>
            <a:ext cx="10515600" cy="5816745"/>
          </a:xfrm>
        </p:spPr>
        <p:txBody>
          <a:bodyPr/>
          <a:lstStyle/>
          <a:p>
            <a:pPr algn="l" fontAlgn="base">
              <a:buFont typeface="Wingdings" panose="05000000000000000000" pitchFamily="2" charset="2"/>
              <a:buChar char="§"/>
            </a:pPr>
            <a:r>
              <a:rPr lang="en-US" sz="2400" b="1" i="0" u="sng" dirty="0">
                <a:solidFill>
                  <a:srgbClr val="303030"/>
                </a:solidFill>
                <a:effectLst/>
                <a:latin typeface="Times New Roman" panose="02020603050405020304" pitchFamily="18" charset="0"/>
                <a:cs typeface="Times New Roman" panose="02020603050405020304" pitchFamily="18" charset="0"/>
              </a:rPr>
              <a:t>NOR Gate-</a:t>
            </a:r>
            <a:endParaRPr lang="en-US" sz="2400" b="0" i="0" dirty="0">
              <a:solidFill>
                <a:srgbClr val="303030"/>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A NOR Gate is constructed by connecting a NOT Gate at the output terminal of the OR Gate.</a:t>
            </a:r>
          </a:p>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The output of </a:t>
            </a:r>
            <a:r>
              <a:rPr lang="en-US" sz="2400" b="0" i="0" dirty="0" smtClean="0">
                <a:solidFill>
                  <a:srgbClr val="303030"/>
                </a:solidFill>
                <a:effectLst/>
                <a:latin typeface="Times New Roman" panose="02020603050405020304" pitchFamily="18" charset="0"/>
                <a:cs typeface="Times New Roman" panose="02020603050405020304" pitchFamily="18" charset="0"/>
              </a:rPr>
              <a:t>NOR </a:t>
            </a:r>
            <a:r>
              <a:rPr lang="en-US" sz="2400" b="0" i="0" dirty="0">
                <a:solidFill>
                  <a:srgbClr val="303030"/>
                </a:solidFill>
                <a:effectLst/>
                <a:latin typeface="Times New Roman" panose="02020603050405020304" pitchFamily="18" charset="0"/>
                <a:cs typeface="Times New Roman" panose="02020603050405020304" pitchFamily="18" charset="0"/>
              </a:rPr>
              <a:t>gate is high (‘1’) if all of its inputs are low (‘0’).</a:t>
            </a:r>
          </a:p>
          <a:p>
            <a:pPr algn="l" fontAlgn="base">
              <a:buFont typeface="Arial" panose="020B0604020202020204" pitchFamily="34" charset="0"/>
              <a:buChar char="•"/>
            </a:pPr>
            <a:r>
              <a:rPr lang="en-US" sz="2400" b="0" i="0" dirty="0">
                <a:solidFill>
                  <a:srgbClr val="303030"/>
                </a:solidFill>
                <a:effectLst/>
                <a:latin typeface="Times New Roman" panose="02020603050405020304" pitchFamily="18" charset="0"/>
                <a:cs typeface="Times New Roman" panose="02020603050405020304" pitchFamily="18" charset="0"/>
              </a:rPr>
              <a:t>The output of </a:t>
            </a:r>
            <a:r>
              <a:rPr lang="en-US" sz="2400" b="0" i="0" dirty="0" smtClean="0">
                <a:solidFill>
                  <a:srgbClr val="303030"/>
                </a:solidFill>
                <a:effectLst/>
                <a:latin typeface="Times New Roman" panose="02020603050405020304" pitchFamily="18" charset="0"/>
                <a:cs typeface="Times New Roman" panose="02020603050405020304" pitchFamily="18" charset="0"/>
              </a:rPr>
              <a:t>NOR </a:t>
            </a:r>
            <a:r>
              <a:rPr lang="en-US" sz="2400" b="0" i="0" dirty="0">
                <a:solidFill>
                  <a:srgbClr val="303030"/>
                </a:solidFill>
                <a:effectLst/>
                <a:latin typeface="Times New Roman" panose="02020603050405020304" pitchFamily="18" charset="0"/>
                <a:cs typeface="Times New Roman" panose="02020603050405020304" pitchFamily="18" charset="0"/>
              </a:rPr>
              <a:t>gate is low (‘0’) if any </a:t>
            </a:r>
            <a:r>
              <a:rPr lang="en-US" sz="2400" b="0" i="0" dirty="0" smtClean="0">
                <a:solidFill>
                  <a:srgbClr val="303030"/>
                </a:solidFill>
                <a:effectLst/>
                <a:latin typeface="Times New Roman" panose="02020603050405020304" pitchFamily="18" charset="0"/>
                <a:cs typeface="Times New Roman" panose="02020603050405020304" pitchFamily="18" charset="0"/>
              </a:rPr>
              <a:t>of </a:t>
            </a:r>
            <a:r>
              <a:rPr lang="en-US" sz="2400" b="0" i="0" dirty="0">
                <a:solidFill>
                  <a:srgbClr val="303030"/>
                </a:solidFill>
                <a:effectLst/>
                <a:latin typeface="Times New Roman" panose="02020603050405020304" pitchFamily="18" charset="0"/>
                <a:cs typeface="Times New Roman" panose="02020603050405020304" pitchFamily="18" charset="0"/>
              </a:rPr>
              <a:t>its inputs is high (‘1’). </a:t>
            </a:r>
          </a:p>
          <a:p>
            <a:pPr marL="0" indent="0" algn="l" fontAlgn="base">
              <a:buNone/>
            </a:pPr>
            <a:r>
              <a:rPr lang="en-US" sz="2400" b="1" i="0" u="sng" dirty="0">
                <a:solidFill>
                  <a:srgbClr val="303030"/>
                </a:solidFill>
                <a:effectLst/>
                <a:latin typeface="Times New Roman" panose="02020603050405020304" pitchFamily="18" charset="0"/>
                <a:cs typeface="Times New Roman" panose="02020603050405020304" pitchFamily="18" charset="0"/>
              </a:rPr>
              <a:t>Logic Symbol-</a:t>
            </a:r>
            <a:endParaRPr lang="en-US" sz="2400" b="0" i="0" dirty="0">
              <a:solidFill>
                <a:srgbClr val="303030"/>
              </a:solidFill>
              <a:effectLst/>
              <a:latin typeface="Times New Roman" panose="02020603050405020304" pitchFamily="18" charset="0"/>
              <a:cs typeface="Times New Roman" panose="02020603050405020304" pitchFamily="18" charset="0"/>
            </a:endParaRPr>
          </a:p>
          <a:p>
            <a:pPr marL="0" indent="0" algn="l" fontAlgn="base">
              <a:buNone/>
            </a:pPr>
            <a:r>
              <a:rPr lang="en-US" sz="2400" b="0" i="0" dirty="0">
                <a:solidFill>
                  <a:srgbClr val="303030"/>
                </a:solidFill>
                <a:effectLst/>
                <a:latin typeface="Times New Roman" panose="02020603050405020304" pitchFamily="18" charset="0"/>
                <a:cs typeface="Times New Roman" panose="02020603050405020304" pitchFamily="18" charset="0"/>
              </a:rPr>
              <a:t>The logic symbol for NOR Gate is as shown below-</a:t>
            </a:r>
          </a:p>
          <a:p>
            <a:pPr marL="0" indent="0" algn="l" fontAlgn="base">
              <a:buNone/>
            </a:pPr>
            <a:endParaRPr lang="en-US" b="0" i="0" dirty="0">
              <a:solidFill>
                <a:srgbClr val="303030"/>
              </a:solidFill>
              <a:effectLst/>
              <a:latin typeface="Arimo"/>
            </a:endParaRPr>
          </a:p>
          <a:p>
            <a:pPr marL="0" indent="0" algn="l" fontAlgn="base">
              <a:buNone/>
            </a:pPr>
            <a:endParaRPr lang="en-US" b="0" i="0" dirty="0">
              <a:solidFill>
                <a:srgbClr val="303030"/>
              </a:solidFill>
              <a:effectLst/>
              <a:latin typeface="Arimo"/>
            </a:endParaRPr>
          </a:p>
          <a:p>
            <a:pPr marL="0" indent="0" algn="l" fontAlgn="base">
              <a:buNone/>
            </a:pPr>
            <a:endParaRPr lang="en-US" b="0" i="0" dirty="0">
              <a:solidFill>
                <a:srgbClr val="303030"/>
              </a:solidFill>
              <a:effectLst/>
              <a:latin typeface="Arimo"/>
            </a:endParaRPr>
          </a:p>
          <a:p>
            <a:pPr marL="0" indent="0">
              <a:buNone/>
            </a:pPr>
            <a:endParaRPr lang="en-US" dirty="0"/>
          </a:p>
        </p:txBody>
      </p:sp>
      <p:pic>
        <p:nvPicPr>
          <p:cNvPr id="1054" name="Picture 1053">
            <a:extLst>
              <a:ext uri="{FF2B5EF4-FFF2-40B4-BE49-F238E27FC236}">
                <a16:creationId xmlns="" xmlns:a16="http://schemas.microsoft.com/office/drawing/2014/main" id="{7BFEED3D-E750-153B-20B5-747AD11EB2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8094" y="3824494"/>
            <a:ext cx="7343775" cy="1276350"/>
          </a:xfrm>
          <a:prstGeom prst="rect">
            <a:avLst/>
          </a:prstGeom>
        </p:spPr>
      </p:pic>
    </p:spTree>
    <p:extLst>
      <p:ext uri="{BB962C8B-B14F-4D97-AF65-F5344CB8AC3E}">
        <p14:creationId xmlns:p14="http://schemas.microsoft.com/office/powerpoint/2010/main" val="817274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C26C3A8-172F-2D0D-E7E3-B2CFC1DA381F}"/>
              </a:ext>
            </a:extLst>
          </p:cNvPr>
          <p:cNvSpPr>
            <a:spLocks noGrp="1"/>
          </p:cNvSpPr>
          <p:nvPr>
            <p:ph idx="1"/>
          </p:nvPr>
        </p:nvSpPr>
        <p:spPr>
          <a:xfrm>
            <a:off x="851078" y="757055"/>
            <a:ext cx="10515600" cy="5819154"/>
          </a:xfrm>
        </p:spPr>
        <p:txBody>
          <a:bodyPr/>
          <a:lstStyle/>
          <a:p>
            <a:pPr marL="0" indent="0" algn="l" fontAlgn="base">
              <a:buNone/>
            </a:pPr>
            <a:r>
              <a:rPr lang="en-US" sz="2400" b="1" i="0" u="sng" dirty="0">
                <a:solidFill>
                  <a:srgbClr val="303030"/>
                </a:solidFill>
                <a:effectLst/>
                <a:latin typeface="Times New Roman" panose="02020603050405020304" pitchFamily="18" charset="0"/>
                <a:cs typeface="Times New Roman" panose="02020603050405020304" pitchFamily="18" charset="0"/>
              </a:rPr>
              <a:t>Truth Table of NOR Gate-</a:t>
            </a:r>
            <a:endParaRPr lang="en-US" sz="2400" b="1" i="0" dirty="0">
              <a:solidFill>
                <a:srgbClr val="303030"/>
              </a:solidFill>
              <a:effectLst/>
              <a:latin typeface="Times New Roman" panose="02020603050405020304" pitchFamily="18" charset="0"/>
              <a:cs typeface="Times New Roman" panose="02020603050405020304" pitchFamily="18" charset="0"/>
            </a:endParaRPr>
          </a:p>
          <a:p>
            <a:pPr marL="0" indent="0" algn="l" fontAlgn="base">
              <a:buNone/>
            </a:pPr>
            <a:r>
              <a:rPr lang="en-US" sz="2400" b="0" i="0" dirty="0">
                <a:solidFill>
                  <a:srgbClr val="303030"/>
                </a:solidFill>
                <a:effectLst/>
                <a:latin typeface="Times New Roman" panose="02020603050405020304" pitchFamily="18" charset="0"/>
                <a:cs typeface="Times New Roman" panose="02020603050405020304" pitchFamily="18" charset="0"/>
              </a:rPr>
              <a:t>The truth table for NOR Gate is as shown below-</a:t>
            </a:r>
          </a:p>
          <a:p>
            <a:pPr marL="0" indent="0" algn="l" fontAlgn="base">
              <a:buNone/>
            </a:pPr>
            <a:endParaRPr lang="en-US" b="0" i="0" dirty="0">
              <a:solidFill>
                <a:srgbClr val="303030"/>
              </a:solidFill>
              <a:effectLst/>
              <a:latin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6" name="Table 5">
            <a:extLst>
              <a:ext uri="{FF2B5EF4-FFF2-40B4-BE49-F238E27FC236}">
                <a16:creationId xmlns="" xmlns:a16="http://schemas.microsoft.com/office/drawing/2014/main" id="{EE155A17-B15D-D4F3-45F3-AA0FD82C0E07}"/>
              </a:ext>
            </a:extLst>
          </p:cNvPr>
          <p:cNvGraphicFramePr>
            <a:graphicFrameLocks noGrp="1"/>
          </p:cNvGraphicFramePr>
          <p:nvPr>
            <p:extLst>
              <p:ext uri="{D42A27DB-BD31-4B8C-83A1-F6EECF244321}">
                <p14:modId xmlns:p14="http://schemas.microsoft.com/office/powerpoint/2010/main" val="378585499"/>
              </p:ext>
            </p:extLst>
          </p:nvPr>
        </p:nvGraphicFramePr>
        <p:xfrm>
          <a:off x="3322591" y="2669068"/>
          <a:ext cx="4351134" cy="2286000"/>
        </p:xfrm>
        <a:graphic>
          <a:graphicData uri="http://schemas.openxmlformats.org/drawingml/2006/table">
            <a:tbl>
              <a:tblPr/>
              <a:tblGrid>
                <a:gridCol w="654638">
                  <a:extLst>
                    <a:ext uri="{9D8B030D-6E8A-4147-A177-3AD203B41FA5}">
                      <a16:colId xmlns="" xmlns:a16="http://schemas.microsoft.com/office/drawing/2014/main" val="2834494772"/>
                    </a:ext>
                  </a:extLst>
                </a:gridCol>
                <a:gridCol w="730853">
                  <a:extLst>
                    <a:ext uri="{9D8B030D-6E8A-4147-A177-3AD203B41FA5}">
                      <a16:colId xmlns="" xmlns:a16="http://schemas.microsoft.com/office/drawing/2014/main" val="406886672"/>
                    </a:ext>
                  </a:extLst>
                </a:gridCol>
                <a:gridCol w="2965643">
                  <a:extLst>
                    <a:ext uri="{9D8B030D-6E8A-4147-A177-3AD203B41FA5}">
                      <a16:colId xmlns="" xmlns:a16="http://schemas.microsoft.com/office/drawing/2014/main" val="766202782"/>
                    </a:ext>
                  </a:extLst>
                </a:gridCol>
              </a:tblGrid>
              <a:tr h="0">
                <a:tc>
                  <a:txBody>
                    <a:bodyPr/>
                    <a:lstStyle/>
                    <a:p>
                      <a:pPr algn="ctr"/>
                      <a:r>
                        <a:rPr lang="en-US" sz="2000" b="1" dirty="0">
                          <a:effectLst/>
                          <a:latin typeface="Times New Roman" panose="02020603050405020304" pitchFamily="18" charset="0"/>
                          <a:cs typeface="Times New Roman" panose="02020603050405020304" pitchFamily="18" charset="0"/>
                        </a:rPr>
                        <a:t>A</a:t>
                      </a:r>
                      <a:endParaRPr lang="en-US" sz="2000" dirty="0">
                        <a:effectLst/>
                        <a:latin typeface="Times New Roman" panose="02020603050405020304" pitchFamily="18" charset="0"/>
                        <a:cs typeface="Times New Roman" panose="02020603050405020304" pitchFamily="18" charset="0"/>
                      </a:endParaRP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b="1">
                          <a:effectLst/>
                          <a:latin typeface="Times New Roman" panose="02020603050405020304" pitchFamily="18" charset="0"/>
                          <a:cs typeface="Times New Roman" panose="02020603050405020304" pitchFamily="18" charset="0"/>
                        </a:rPr>
                        <a:t>B</a:t>
                      </a:r>
                      <a:endParaRPr lang="en-US" sz="2000">
                        <a:effectLst/>
                        <a:latin typeface="Times New Roman" panose="02020603050405020304" pitchFamily="18" charset="0"/>
                        <a:cs typeface="Times New Roman" panose="02020603050405020304" pitchFamily="18" charset="0"/>
                      </a:endParaRP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b="1">
                          <a:effectLst/>
                          <a:latin typeface="Times New Roman" panose="02020603050405020304" pitchFamily="18" charset="0"/>
                          <a:cs typeface="Times New Roman" panose="02020603050405020304" pitchFamily="18" charset="0"/>
                        </a:rPr>
                        <a:t>Y = A + B</a:t>
                      </a:r>
                      <a:endParaRPr lang="en-US" sz="2000">
                        <a:effectLst/>
                        <a:latin typeface="Times New Roman" panose="02020603050405020304" pitchFamily="18" charset="0"/>
                        <a:cs typeface="Times New Roman" panose="02020603050405020304" pitchFamily="18" charset="0"/>
                      </a:endParaRP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 xmlns:a16="http://schemas.microsoft.com/office/drawing/2014/main" val="1564774669"/>
                  </a:ext>
                </a:extLst>
              </a:tr>
              <a:tr h="0">
                <a:tc>
                  <a:txBody>
                    <a:bodyPr/>
                    <a:lstStyle/>
                    <a:p>
                      <a:pPr algn="ctr"/>
                      <a:r>
                        <a:rPr lang="en-US" sz="200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1</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 xmlns:a16="http://schemas.microsoft.com/office/drawing/2014/main" val="1884167206"/>
                  </a:ext>
                </a:extLst>
              </a:tr>
              <a:tr h="0">
                <a:tc>
                  <a:txBody>
                    <a:bodyPr/>
                    <a:lstStyle/>
                    <a:p>
                      <a:pPr algn="ctr"/>
                      <a:r>
                        <a:rPr lang="en-US" sz="200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1</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 xmlns:a16="http://schemas.microsoft.com/office/drawing/2014/main" val="2360109188"/>
                  </a:ext>
                </a:extLst>
              </a:tr>
              <a:tr h="0">
                <a:tc>
                  <a:txBody>
                    <a:bodyPr/>
                    <a:lstStyle/>
                    <a:p>
                      <a:pPr algn="ctr"/>
                      <a:r>
                        <a:rPr lang="en-US" sz="2000" dirty="0">
                          <a:effectLst/>
                          <a:latin typeface="Times New Roman" panose="02020603050405020304" pitchFamily="18" charset="0"/>
                          <a:cs typeface="Times New Roman" panose="02020603050405020304" pitchFamily="18" charset="0"/>
                        </a:rPr>
                        <a:t>1</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dirty="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 xmlns:a16="http://schemas.microsoft.com/office/drawing/2014/main" val="1455445902"/>
                  </a:ext>
                </a:extLst>
              </a:tr>
              <a:tr h="0">
                <a:tc>
                  <a:txBody>
                    <a:bodyPr/>
                    <a:lstStyle/>
                    <a:p>
                      <a:pPr algn="ctr"/>
                      <a:r>
                        <a:rPr lang="en-US" sz="2000">
                          <a:effectLst/>
                          <a:latin typeface="Times New Roman" panose="02020603050405020304" pitchFamily="18" charset="0"/>
                          <a:cs typeface="Times New Roman" panose="02020603050405020304" pitchFamily="18" charset="0"/>
                        </a:rPr>
                        <a:t>1</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a:effectLst/>
                          <a:latin typeface="Times New Roman" panose="02020603050405020304" pitchFamily="18" charset="0"/>
                          <a:cs typeface="Times New Roman" panose="02020603050405020304" pitchFamily="18" charset="0"/>
                        </a:rPr>
                        <a:t>1</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ctr"/>
                      <a:r>
                        <a:rPr lang="en-US" sz="2000" dirty="0">
                          <a:effectLst/>
                          <a:latin typeface="Times New Roman" panose="02020603050405020304" pitchFamily="18" charset="0"/>
                          <a:cs typeface="Times New Roman" panose="02020603050405020304" pitchFamily="18" charset="0"/>
                        </a:rPr>
                        <a:t>0</a:t>
                      </a:r>
                    </a:p>
                  </a:txBody>
                  <a:tcPr marL="95250" marR="95250" marT="76200" marB="762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 xmlns:a16="http://schemas.microsoft.com/office/drawing/2014/main" val="2303692659"/>
                  </a:ext>
                </a:extLst>
              </a:tr>
            </a:tbl>
          </a:graphicData>
        </a:graphic>
      </p:graphicFrame>
    </p:spTree>
    <p:extLst>
      <p:ext uri="{BB962C8B-B14F-4D97-AF65-F5344CB8AC3E}">
        <p14:creationId xmlns:p14="http://schemas.microsoft.com/office/powerpoint/2010/main" val="273973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C50097D-AFAA-103D-0D54-92F11ABB9CC6}"/>
              </a:ext>
            </a:extLst>
          </p:cNvPr>
          <p:cNvSpPr>
            <a:spLocks noGrp="1"/>
          </p:cNvSpPr>
          <p:nvPr>
            <p:ph idx="1"/>
          </p:nvPr>
        </p:nvSpPr>
        <p:spPr>
          <a:xfrm>
            <a:off x="838200" y="480252"/>
            <a:ext cx="10515600" cy="6004685"/>
          </a:xfrm>
        </p:spPr>
        <p:txBody>
          <a:bodyPr>
            <a:normAutofit/>
          </a:bodyPr>
          <a:lstStyle/>
          <a:p>
            <a:pP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XOR </a:t>
            </a:r>
            <a:r>
              <a:rPr lang="en-US" sz="2400" b="1" dirty="0" smtClean="0">
                <a:latin typeface="Times New Roman" panose="02020603050405020304" pitchFamily="18" charset="0"/>
                <a:cs typeface="Times New Roman" panose="02020603050405020304" pitchFamily="18" charset="0"/>
              </a:rPr>
              <a:t>Gate</a:t>
            </a:r>
          </a:p>
          <a:p>
            <a:pPr marL="0" indent="0">
              <a:buNone/>
            </a:pPr>
            <a:endParaRPr lang="en-IN" sz="2400" dirty="0" smtClean="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XOR gate is </a:t>
            </a:r>
            <a:r>
              <a:rPr lang="en-IN" sz="2400" dirty="0">
                <a:latin typeface="Times New Roman" panose="02020603050405020304" pitchFamily="18" charset="0"/>
                <a:cs typeface="Times New Roman" panose="02020603050405020304" pitchFamily="18" charset="0"/>
              </a:rPr>
              <a:t>a digital </a:t>
            </a:r>
            <a:r>
              <a:rPr lang="en-IN" sz="2400" dirty="0" smtClean="0">
                <a:latin typeface="Times New Roman" panose="02020603050405020304" pitchFamily="18" charset="0"/>
                <a:cs typeface="Times New Roman" panose="02020603050405020304" pitchFamily="18" charset="0"/>
              </a:rPr>
              <a:t>logic gate</a:t>
            </a:r>
            <a:r>
              <a:rPr lang="en-IN" sz="2400" dirty="0">
                <a:latin typeface="Times New Roman" panose="02020603050405020304" pitchFamily="18" charset="0"/>
                <a:cs typeface="Times New Roman" panose="02020603050405020304" pitchFamily="18" charset="0"/>
              </a:rPr>
              <a:t> that gives a true (1 or HIGH) output </a:t>
            </a:r>
            <a:r>
              <a:rPr lang="en-IN" sz="2400" dirty="0" smtClean="0">
                <a:latin typeface="Times New Roman" panose="02020603050405020304" pitchFamily="18" charset="0"/>
                <a:cs typeface="Times New Roman" panose="02020603050405020304" pitchFamily="18" charset="0"/>
              </a:rPr>
              <a:t>when </a:t>
            </a:r>
            <a:r>
              <a:rPr lang="en-IN" sz="2400" dirty="0">
                <a:latin typeface="Times New Roman" panose="02020603050405020304" pitchFamily="18" charset="0"/>
                <a:cs typeface="Times New Roman" panose="02020603050405020304" pitchFamily="18" charset="0"/>
              </a:rPr>
              <a:t>the number of true inputs is odd. </a:t>
            </a:r>
            <a:endParaRPr lang="en-US" sz="2400" b="1" dirty="0">
              <a:latin typeface="Times New Roman" panose="02020603050405020304" pitchFamily="18" charset="0"/>
              <a:cs typeface="Times New Roman" panose="02020603050405020304" pitchFamily="18" charset="0"/>
            </a:endParaRPr>
          </a:p>
        </p:txBody>
      </p:sp>
      <p:sp>
        <p:nvSpPr>
          <p:cNvPr id="4" name="Slide Number Placeholder 2">
            <a:extLst>
              <a:ext uri="{FF2B5EF4-FFF2-40B4-BE49-F238E27FC236}">
                <a16:creationId xmlns="" xmlns:a16="http://schemas.microsoft.com/office/drawing/2014/main" id="{D95C92A1-E64E-2B46-B859-3551C4B5645B}"/>
              </a:ext>
            </a:extLst>
          </p:cNvPr>
          <p:cNvSpPr txBox="1">
            <a:spLocks/>
          </p:cNvSpPr>
          <p:nvPr/>
        </p:nvSpPr>
        <p:spPr>
          <a:xfrm>
            <a:off x="609600" y="6324600"/>
            <a:ext cx="2133600" cy="32067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7B870A-C7D8-43A4-8433-DE2F99479806}" type="slidenum">
              <a:rPr lang="en-US" altLang="en-US" smtClean="0"/>
              <a:pPr/>
              <a:t>18</a:t>
            </a:fld>
            <a:endParaRPr lang="en-US" altLang="en-US"/>
          </a:p>
        </p:txBody>
      </p:sp>
      <p:sp>
        <p:nvSpPr>
          <p:cNvPr id="6" name="Text Box 5">
            <a:extLst>
              <a:ext uri="{FF2B5EF4-FFF2-40B4-BE49-F238E27FC236}">
                <a16:creationId xmlns="" xmlns:a16="http://schemas.microsoft.com/office/drawing/2014/main" id="{3C3B3BB7-42A2-124F-C8C5-BA0423853BD8}"/>
              </a:ext>
            </a:extLst>
          </p:cNvPr>
          <p:cNvSpPr txBox="1">
            <a:spLocks noChangeArrowheads="1"/>
          </p:cNvSpPr>
          <p:nvPr/>
        </p:nvSpPr>
        <p:spPr bwMode="auto">
          <a:xfrm>
            <a:off x="3879574" y="5414963"/>
            <a:ext cx="464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dirty="0">
                <a:latin typeface="Arial" panose="020B0604020202020204" pitchFamily="34" charset="0"/>
              </a:rPr>
              <a:t>Various representations of an XOR gate</a:t>
            </a:r>
          </a:p>
        </p:txBody>
      </p:sp>
      <p:pic>
        <p:nvPicPr>
          <p:cNvPr id="8" name="Picture 7">
            <a:extLst>
              <a:ext uri="{FF2B5EF4-FFF2-40B4-BE49-F238E27FC236}">
                <a16:creationId xmlns="" xmlns:a16="http://schemas.microsoft.com/office/drawing/2014/main" id="{291F38F6-8BB4-4127-16AD-CAB2AE2CB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272" y="3208942"/>
            <a:ext cx="6056313" cy="2545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346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C9E767-455D-2818-B4DF-91E32E27F4DA}"/>
              </a:ext>
            </a:extLst>
          </p:cNvPr>
          <p:cNvSpPr>
            <a:spLocks noGrp="1"/>
          </p:cNvSpPr>
          <p:nvPr>
            <p:ph idx="1"/>
          </p:nvPr>
        </p:nvSpPr>
        <p:spPr>
          <a:xfrm>
            <a:off x="838200" y="304800"/>
            <a:ext cx="10515600" cy="5872163"/>
          </a:xfrm>
        </p:spPr>
        <p:txBody>
          <a:bodyPr>
            <a:normAutofit/>
          </a:bodyPr>
          <a:lstStyle/>
          <a:p>
            <a:r>
              <a:rPr lang="en-US" sz="2400" b="1" dirty="0" smtClean="0">
                <a:latin typeface="Times New Roman" panose="02020603050405020304" pitchFamily="18" charset="0"/>
                <a:cs typeface="Times New Roman" panose="02020603050405020304" pitchFamily="18" charset="0"/>
              </a:rPr>
              <a:t>X-NOR </a:t>
            </a:r>
            <a:r>
              <a:rPr lang="en-US" sz="2400" b="1" dirty="0">
                <a:latin typeface="Times New Roman" panose="02020603050405020304" pitchFamily="18" charset="0"/>
                <a:cs typeface="Times New Roman" panose="02020603050405020304" pitchFamily="18" charset="0"/>
              </a:rPr>
              <a:t>Gate</a:t>
            </a:r>
          </a:p>
          <a:p>
            <a:pPr marL="0" indent="0" algn="just">
              <a:buNone/>
            </a:pPr>
            <a:endParaRPr lang="en-US" sz="2400" b="0" i="0" dirty="0">
              <a:solidFill>
                <a:srgbClr val="1D2129"/>
              </a:solidFill>
              <a:effectLst/>
              <a:latin typeface="Times New Roman" panose="02020603050405020304" pitchFamily="18" charset="0"/>
              <a:cs typeface="Times New Roman" panose="02020603050405020304" pitchFamily="18" charset="0"/>
            </a:endParaRPr>
          </a:p>
          <a:p>
            <a:pPr marL="0" indent="0" algn="just">
              <a:buNone/>
            </a:pPr>
            <a:r>
              <a:rPr lang="en-IN" sz="2400" dirty="0" smtClean="0">
                <a:latin typeface="Times New Roman" panose="02020603050405020304" pitchFamily="18" charset="0"/>
                <a:cs typeface="Times New Roman" panose="02020603050405020304" pitchFamily="18" charset="0"/>
              </a:rPr>
              <a:t>The X-NOR </a:t>
            </a:r>
            <a:r>
              <a:rPr lang="en-IN" sz="2400" dirty="0">
                <a:latin typeface="Times New Roman" panose="02020603050405020304" pitchFamily="18" charset="0"/>
                <a:cs typeface="Times New Roman" panose="02020603050405020304" pitchFamily="18" charset="0"/>
              </a:rPr>
              <a:t>gate is the complement of the XOR gate. It is a hybrid gate. Simply, it is the combination of the XOR gate and NOT gate. </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output level of the XNOR gate is high only when both of its inputs are the same, either 0 or 1. The symbol of the XNOR gate is the same as XOR, only complement sign is added. Sometimes, the XNOR gate is also called the </a:t>
            </a:r>
            <a:r>
              <a:rPr lang="en-IN" sz="2400" b="1" dirty="0">
                <a:latin typeface="Times New Roman" panose="02020603050405020304" pitchFamily="18" charset="0"/>
                <a:cs typeface="Times New Roman" panose="02020603050405020304" pitchFamily="18" charset="0"/>
              </a:rPr>
              <a:t>Equivalence gate</a:t>
            </a:r>
            <a:r>
              <a:rPr lang="en-IN"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 xmlns:a16="http://schemas.microsoft.com/office/drawing/2014/main" id="{0F83523B-1EBB-C00D-E8B8-A81542A689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547" y="3551583"/>
            <a:ext cx="3988905" cy="2625380"/>
          </a:xfrm>
          <a:prstGeom prst="rect">
            <a:avLst/>
          </a:prstGeom>
        </p:spPr>
      </p:pic>
    </p:spTree>
    <p:extLst>
      <p:ext uri="{BB962C8B-B14F-4D97-AF65-F5344CB8AC3E}">
        <p14:creationId xmlns:p14="http://schemas.microsoft.com/office/powerpoint/2010/main" val="345295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latin typeface="Times New Roman" panose="02020603050405020304" pitchFamily="18" charset="0"/>
                <a:cs typeface="Times New Roman" panose="02020603050405020304" pitchFamily="18" charset="0"/>
              </a:rPr>
              <a:t>BINARY DIGIT</a:t>
            </a:r>
            <a:endParaRPr lang="en-IN"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Each of the two digits in </a:t>
            </a:r>
            <a:r>
              <a:rPr lang="en-IN" sz="2400" dirty="0" smtClean="0">
                <a:latin typeface="Times New Roman" panose="02020603050405020304" pitchFamily="18" charset="0"/>
                <a:cs typeface="Times New Roman" panose="02020603050405020304" pitchFamily="18" charset="0"/>
              </a:rPr>
              <a:t>the binary system is </a:t>
            </a:r>
            <a:r>
              <a:rPr lang="en-IN" sz="2400" dirty="0">
                <a:latin typeface="Times New Roman" panose="02020603050405020304" pitchFamily="18" charset="0"/>
                <a:cs typeface="Times New Roman" panose="02020603050405020304" pitchFamily="18" charset="0"/>
              </a:rPr>
              <a:t>called </a:t>
            </a:r>
            <a:r>
              <a:rPr lang="en-IN" sz="2400" dirty="0" smtClean="0">
                <a:latin typeface="Times New Roman" panose="02020603050405020304" pitchFamily="18" charset="0"/>
                <a:cs typeface="Times New Roman" panose="02020603050405020304" pitchFamily="18" charset="0"/>
              </a:rPr>
              <a:t>a bit.</a:t>
            </a:r>
          </a:p>
          <a:p>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word bit is a contraction of the </a:t>
            </a:r>
            <a:r>
              <a:rPr lang="en-IN" sz="2400" dirty="0" smtClean="0">
                <a:latin typeface="Times New Roman" panose="02020603050405020304" pitchFamily="18" charset="0"/>
                <a:cs typeface="Times New Roman" panose="02020603050405020304" pitchFamily="18" charset="0"/>
              </a:rPr>
              <a:t>words binary </a:t>
            </a:r>
            <a:r>
              <a:rPr lang="en-IN" sz="2400" dirty="0">
                <a:latin typeface="Times New Roman" panose="02020603050405020304" pitchFamily="18" charset="0"/>
                <a:cs typeface="Times New Roman" panose="02020603050405020304" pitchFamily="18" charset="0"/>
              </a:rPr>
              <a:t>digit–In a digital circuits, two different voltage </a:t>
            </a:r>
            <a:r>
              <a:rPr lang="en-IN" sz="2400" dirty="0" smtClean="0">
                <a:latin typeface="Times New Roman" panose="02020603050405020304" pitchFamily="18" charset="0"/>
                <a:cs typeface="Times New Roman" panose="02020603050405020304" pitchFamily="18" charset="0"/>
              </a:rPr>
              <a:t>levels are </a:t>
            </a:r>
            <a:r>
              <a:rPr lang="en-IN" sz="2400" dirty="0">
                <a:latin typeface="Times New Roman" panose="02020603050405020304" pitchFamily="18" charset="0"/>
                <a:cs typeface="Times New Roman" panose="02020603050405020304" pitchFamily="18" charset="0"/>
              </a:rPr>
              <a:t>used to represent the two </a:t>
            </a:r>
            <a:r>
              <a:rPr lang="en-IN" sz="2400" dirty="0" smtClean="0">
                <a:latin typeface="Times New Roman" panose="02020603050405020304" pitchFamily="18" charset="0"/>
                <a:cs typeface="Times New Roman" panose="02020603050405020304" pitchFamily="18" charset="0"/>
              </a:rPr>
              <a:t>bits</a:t>
            </a:r>
          </a:p>
          <a:p>
            <a:r>
              <a:rPr lang="en-IN" sz="2400" dirty="0">
                <a:latin typeface="Times New Roman" panose="02020603050405020304" pitchFamily="18" charset="0"/>
                <a:cs typeface="Times New Roman" panose="02020603050405020304" pitchFamily="18" charset="0"/>
              </a:rPr>
              <a:t>digit 1 is represented by the </a:t>
            </a:r>
            <a:r>
              <a:rPr lang="en-IN" sz="2400" dirty="0" smtClean="0">
                <a:latin typeface="Times New Roman" panose="02020603050405020304" pitchFamily="18" charset="0"/>
                <a:cs typeface="Times New Roman" panose="02020603050405020304" pitchFamily="18" charset="0"/>
              </a:rPr>
              <a:t>higher voltage </a:t>
            </a:r>
            <a:r>
              <a:rPr lang="en-IN" sz="2400" dirty="0">
                <a:latin typeface="Times New Roman" panose="02020603050405020304" pitchFamily="18" charset="0"/>
                <a:cs typeface="Times New Roman" panose="02020603050405020304" pitchFamily="18" charset="0"/>
              </a:rPr>
              <a:t>level which is called logic HIGH or logic 1</a:t>
            </a:r>
            <a:r>
              <a:rPr lang="en-IN" sz="2400"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Usually</a:t>
            </a:r>
            <a:r>
              <a:rPr lang="en-IN" sz="2400" dirty="0">
                <a:latin typeface="Times New Roman" panose="02020603050405020304" pitchFamily="18" charset="0"/>
                <a:cs typeface="Times New Roman" panose="02020603050405020304" pitchFamily="18" charset="0"/>
              </a:rPr>
              <a:t>, digit 0 is represented by the lower </a:t>
            </a:r>
            <a:r>
              <a:rPr lang="en-IN" sz="2400" dirty="0" smtClean="0">
                <a:latin typeface="Times New Roman" panose="02020603050405020304" pitchFamily="18" charset="0"/>
                <a:cs typeface="Times New Roman" panose="02020603050405020304" pitchFamily="18" charset="0"/>
              </a:rPr>
              <a:t>voltage level </a:t>
            </a:r>
            <a:r>
              <a:rPr lang="en-IN" sz="2400" dirty="0">
                <a:latin typeface="Times New Roman" panose="02020603050405020304" pitchFamily="18" charset="0"/>
                <a:cs typeface="Times New Roman" panose="02020603050405020304" pitchFamily="18" charset="0"/>
              </a:rPr>
              <a:t>which is called logic LOW or logic </a:t>
            </a:r>
            <a:r>
              <a:rPr lang="en-IN" sz="2400" dirty="0" smtClean="0">
                <a:latin typeface="Times New Roman" panose="02020603050405020304" pitchFamily="18" charset="0"/>
                <a:cs typeface="Times New Roman" panose="02020603050405020304" pitchFamily="18" charset="0"/>
              </a:rPr>
              <a:t>0.</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31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 xmlns:a16="http://schemas.microsoft.com/office/drawing/2014/main" id="{67A4F234-293F-FA6F-E29C-C0BDA2DFE711}"/>
              </a:ext>
            </a:extLst>
          </p:cNvPr>
          <p:cNvSpPr>
            <a:spLocks noGrp="1" noChangeArrowheads="1"/>
          </p:cNvSpPr>
          <p:nvPr>
            <p:ph type="title"/>
          </p:nvPr>
        </p:nvSpPr>
        <p:spPr>
          <a:xfrm>
            <a:off x="986375" y="756034"/>
            <a:ext cx="10515600" cy="1325563"/>
          </a:xfrm>
        </p:spPr>
        <p:txBody>
          <a:bodyPr>
            <a:normAutofit/>
          </a:bodyPr>
          <a:lstStyle/>
          <a:p>
            <a:pPr eaLnBrk="1" hangingPunct="1"/>
            <a:r>
              <a:rPr lang="en-US" altLang="en-US" sz="2400" dirty="0">
                <a:latin typeface="Times New Roman" panose="02020603050405020304" pitchFamily="18" charset="0"/>
                <a:cs typeface="Times New Roman" panose="02020603050405020304" pitchFamily="18" charset="0"/>
              </a:rPr>
              <a:t>NOR Gate as an Inverter Gate</a:t>
            </a:r>
          </a:p>
        </p:txBody>
      </p:sp>
      <p:sp>
        <p:nvSpPr>
          <p:cNvPr id="14356" name="Slide Number Placeholder 13">
            <a:extLst>
              <a:ext uri="{FF2B5EF4-FFF2-40B4-BE49-F238E27FC236}">
                <a16:creationId xmlns="" xmlns:a16="http://schemas.microsoft.com/office/drawing/2014/main" id="{2A9E5422-52E9-0A2F-E74E-11816D728D0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B8267D0-F492-4E96-829F-71DB2D1CA90B}" type="slidenum">
              <a:rPr lang="en-US" altLang="en-US" sz="1400"/>
              <a:pPr>
                <a:spcBef>
                  <a:spcPct val="0"/>
                </a:spcBef>
                <a:buFontTx/>
                <a:buNone/>
              </a:pPr>
              <a:t>20</a:t>
            </a:fld>
            <a:endParaRPr lang="en-US" altLang="en-US" sz="1400"/>
          </a:p>
        </p:txBody>
      </p:sp>
      <p:graphicFrame>
        <p:nvGraphicFramePr>
          <p:cNvPr id="6" name="Table 5">
            <a:extLst>
              <a:ext uri="{FF2B5EF4-FFF2-40B4-BE49-F238E27FC236}">
                <a16:creationId xmlns="" xmlns:a16="http://schemas.microsoft.com/office/drawing/2014/main" id="{FB3005AB-9D6E-C601-5F31-E5C7DC55486F}"/>
              </a:ext>
            </a:extLst>
          </p:cNvPr>
          <p:cNvGraphicFramePr>
            <a:graphicFrameLocks noGrp="1"/>
          </p:cNvGraphicFramePr>
          <p:nvPr/>
        </p:nvGraphicFramePr>
        <p:xfrm>
          <a:off x="5181600" y="3733800"/>
          <a:ext cx="762000" cy="1097064"/>
        </p:xfrm>
        <a:graphic>
          <a:graphicData uri="http://schemas.openxmlformats.org/drawingml/2006/table">
            <a:tbl>
              <a:tblPr firstRow="1" bandRow="1">
                <a:tableStyleId>{5C22544A-7EE6-4342-B048-85BDC9FD1C3A}</a:tableStyleId>
              </a:tblPr>
              <a:tblGrid>
                <a:gridCol w="381000">
                  <a:extLst>
                    <a:ext uri="{9D8B030D-6E8A-4147-A177-3AD203B41FA5}">
                      <a16:colId xmlns="" xmlns:a16="http://schemas.microsoft.com/office/drawing/2014/main" val="20000"/>
                    </a:ext>
                  </a:extLst>
                </a:gridCol>
                <a:gridCol w="381000">
                  <a:extLst>
                    <a:ext uri="{9D8B030D-6E8A-4147-A177-3AD203B41FA5}">
                      <a16:colId xmlns="" xmlns:a16="http://schemas.microsoft.com/office/drawing/2014/main" val="20001"/>
                    </a:ext>
                  </a:extLst>
                </a:gridCol>
              </a:tblGrid>
              <a:tr h="365654">
                <a:tc>
                  <a:txBody>
                    <a:bodyPr/>
                    <a:lstStyle/>
                    <a:p>
                      <a:pPr algn="ctr"/>
                      <a:r>
                        <a:rPr lang="en-US" sz="1800" dirty="0">
                          <a:solidFill>
                            <a:schemeClr val="tx1"/>
                          </a:solidFill>
                        </a:rPr>
                        <a:t>X</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365654">
                <a:tc>
                  <a:txBody>
                    <a:bodyPr/>
                    <a:lstStyle/>
                    <a:p>
                      <a:pPr algn="ctr"/>
                      <a:r>
                        <a:rPr lang="en-US" sz="1800" dirty="0">
                          <a:solidFill>
                            <a:schemeClr val="tx1"/>
                          </a:solidFill>
                        </a:rPr>
                        <a:t>0</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1</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 xmlns:a16="http://schemas.microsoft.com/office/drawing/2014/main" val="10001"/>
                  </a:ext>
                </a:extLst>
              </a:tr>
              <a:tr h="365654">
                <a:tc>
                  <a:txBody>
                    <a:bodyPr/>
                    <a:lstStyle/>
                    <a:p>
                      <a:pPr algn="ctr"/>
                      <a:r>
                        <a:rPr lang="en-US" sz="1800" dirty="0">
                          <a:solidFill>
                            <a:schemeClr val="tx1"/>
                          </a:solidFill>
                        </a:rPr>
                        <a:t>1</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marT="45684" marB="45684"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bl>
          </a:graphicData>
        </a:graphic>
      </p:graphicFrame>
      <p:grpSp>
        <p:nvGrpSpPr>
          <p:cNvPr id="14353" name="Group 13">
            <a:extLst>
              <a:ext uri="{FF2B5EF4-FFF2-40B4-BE49-F238E27FC236}">
                <a16:creationId xmlns="" xmlns:a16="http://schemas.microsoft.com/office/drawing/2014/main" id="{C9D922E0-CBCB-37D8-3321-BABA3CC940BA}"/>
              </a:ext>
            </a:extLst>
          </p:cNvPr>
          <p:cNvGrpSpPr>
            <a:grpSpLocks/>
          </p:cNvGrpSpPr>
          <p:nvPr/>
        </p:nvGrpSpPr>
        <p:grpSpPr bwMode="auto">
          <a:xfrm>
            <a:off x="2084926" y="2110172"/>
            <a:ext cx="4878387" cy="1319213"/>
            <a:chOff x="2351088" y="1704975"/>
            <a:chExt cx="4878387" cy="1319213"/>
          </a:xfrm>
        </p:grpSpPr>
        <p:pic>
          <p:nvPicPr>
            <p:cNvPr id="14357" name="Picture 25">
              <a:extLst>
                <a:ext uri="{FF2B5EF4-FFF2-40B4-BE49-F238E27FC236}">
                  <a16:creationId xmlns="" xmlns:a16="http://schemas.microsoft.com/office/drawing/2014/main" id="{CD298C96-5511-B425-7DBE-E8B7BA7CF1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286000"/>
              <a:ext cx="2314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TextBox 7">
              <a:extLst>
                <a:ext uri="{FF2B5EF4-FFF2-40B4-BE49-F238E27FC236}">
                  <a16:creationId xmlns="" xmlns:a16="http://schemas.microsoft.com/office/drawing/2014/main" id="{A4B6EAC2-74C8-C253-6E1D-BB3D56ECA4F4}"/>
                </a:ext>
              </a:extLst>
            </p:cNvPr>
            <p:cNvSpPr txBox="1">
              <a:spLocks noChangeArrowheads="1"/>
            </p:cNvSpPr>
            <p:nvPr/>
          </p:nvSpPr>
          <p:spPr bwMode="auto">
            <a:xfrm>
              <a:off x="2351088" y="2409825"/>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graphicFrame>
          <p:nvGraphicFramePr>
            <p:cNvPr id="14359" name="Object 3">
              <a:extLst>
                <a:ext uri="{FF2B5EF4-FFF2-40B4-BE49-F238E27FC236}">
                  <a16:creationId xmlns="" xmlns:a16="http://schemas.microsoft.com/office/drawing/2014/main" id="{F3DA00C6-C6E2-2BE8-3838-28BE8AA75475}"/>
                </a:ext>
              </a:extLst>
            </p:cNvPr>
            <p:cNvGraphicFramePr>
              <a:graphicFrameLocks noChangeAspect="1"/>
            </p:cNvGraphicFramePr>
            <p:nvPr/>
          </p:nvGraphicFramePr>
          <p:xfrm>
            <a:off x="5029200" y="2370138"/>
            <a:ext cx="641350" cy="328612"/>
          </p:xfrm>
          <a:graphic>
            <a:graphicData uri="http://schemas.openxmlformats.org/presentationml/2006/ole">
              <mc:AlternateContent xmlns:mc="http://schemas.openxmlformats.org/markup-compatibility/2006">
                <mc:Choice xmlns:v="urn:schemas-microsoft-com:vml" Requires="v">
                  <p:oleObj spid="_x0000_s1122" name="Equation" r:id="rId5" imgW="520474" imgH="266584" progId="Equation.3">
                    <p:embed/>
                  </p:oleObj>
                </mc:Choice>
                <mc:Fallback>
                  <p:oleObj name="Equation" r:id="rId5" imgW="520474" imgH="26658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2370138"/>
                          <a:ext cx="641350"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60" name="Object 5">
              <a:extLst>
                <a:ext uri="{FF2B5EF4-FFF2-40B4-BE49-F238E27FC236}">
                  <a16:creationId xmlns="" xmlns:a16="http://schemas.microsoft.com/office/drawing/2014/main" id="{68847560-EF16-0E78-45EA-12DDC090D4C3}"/>
                </a:ext>
              </a:extLst>
            </p:cNvPr>
            <p:cNvGraphicFramePr>
              <a:graphicFrameLocks noChangeAspect="1"/>
            </p:cNvGraphicFramePr>
            <p:nvPr/>
          </p:nvGraphicFramePr>
          <p:xfrm>
            <a:off x="4760913" y="1752600"/>
            <a:ext cx="1079500" cy="250825"/>
          </p:xfrm>
          <a:graphic>
            <a:graphicData uri="http://schemas.openxmlformats.org/presentationml/2006/ole">
              <mc:AlternateContent xmlns:mc="http://schemas.openxmlformats.org/markup-compatibility/2006">
                <mc:Choice xmlns:v="urn:schemas-microsoft-com:vml" Requires="v">
                  <p:oleObj spid="_x0000_s1123" name="Equation" r:id="rId7" imgW="876300" imgH="203200" progId="Equation.3">
                    <p:embed/>
                  </p:oleObj>
                </mc:Choice>
                <mc:Fallback>
                  <p:oleObj name="Equation" r:id="rId7" imgW="876300" imgH="203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0913" y="1752600"/>
                          <a:ext cx="1079500"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rc 12">
              <a:extLst>
                <a:ext uri="{FF2B5EF4-FFF2-40B4-BE49-F238E27FC236}">
                  <a16:creationId xmlns="" xmlns:a16="http://schemas.microsoft.com/office/drawing/2014/main" id="{1E14FDA1-ADE9-ACFD-9495-8D9A53C0BB8F}"/>
                </a:ext>
              </a:extLst>
            </p:cNvPr>
            <p:cNvSpPr/>
            <p:nvPr/>
          </p:nvSpPr>
          <p:spPr>
            <a:xfrm flipH="1">
              <a:off x="4314825" y="1905000"/>
              <a:ext cx="914400" cy="1119188"/>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4362" name="TextBox 14">
              <a:extLst>
                <a:ext uri="{FF2B5EF4-FFF2-40B4-BE49-F238E27FC236}">
                  <a16:creationId xmlns="" xmlns:a16="http://schemas.microsoft.com/office/drawing/2014/main" id="{D096D57D-ECDF-FAEF-158D-96C294B6679F}"/>
                </a:ext>
              </a:extLst>
            </p:cNvPr>
            <p:cNvSpPr txBox="1">
              <a:spLocks noChangeArrowheads="1"/>
            </p:cNvSpPr>
            <p:nvPr/>
          </p:nvSpPr>
          <p:spPr bwMode="auto">
            <a:xfrm>
              <a:off x="5791200" y="1704975"/>
              <a:ext cx="1438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(Before Bubble)</a:t>
              </a:r>
            </a:p>
          </p:txBody>
        </p:sp>
      </p:grpSp>
      <p:sp>
        <p:nvSpPr>
          <p:cNvPr id="14354" name="TextBox 16">
            <a:extLst>
              <a:ext uri="{FF2B5EF4-FFF2-40B4-BE49-F238E27FC236}">
                <a16:creationId xmlns="" xmlns:a16="http://schemas.microsoft.com/office/drawing/2014/main" id="{D8B573D4-922C-D257-76E4-9E8AD1965E5B}"/>
              </a:ext>
            </a:extLst>
          </p:cNvPr>
          <p:cNvSpPr txBox="1">
            <a:spLocks noChangeArrowheads="1"/>
          </p:cNvSpPr>
          <p:nvPr/>
        </p:nvSpPr>
        <p:spPr bwMode="auto">
          <a:xfrm>
            <a:off x="6486526" y="4341814"/>
            <a:ext cx="187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Inverter</a:t>
            </a:r>
          </a:p>
        </p:txBody>
      </p:sp>
      <p:sp>
        <p:nvSpPr>
          <p:cNvPr id="18" name="Left Brace 17">
            <a:extLst>
              <a:ext uri="{FF2B5EF4-FFF2-40B4-BE49-F238E27FC236}">
                <a16:creationId xmlns="" xmlns:a16="http://schemas.microsoft.com/office/drawing/2014/main" id="{19EB9B4B-DCFF-E3CB-7714-BDBEAEE43B6A}"/>
              </a:ext>
            </a:extLst>
          </p:cNvPr>
          <p:cNvSpPr/>
          <p:nvPr/>
        </p:nvSpPr>
        <p:spPr>
          <a:xfrm rot="10800000">
            <a:off x="6096000" y="4114800"/>
            <a:ext cx="304800" cy="7620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2" name="Rectangle 1"/>
          <p:cNvSpPr/>
          <p:nvPr/>
        </p:nvSpPr>
        <p:spPr>
          <a:xfrm>
            <a:off x="3358153" y="478225"/>
            <a:ext cx="6461256" cy="461665"/>
          </a:xfrm>
          <a:prstGeom prst="rect">
            <a:avLst/>
          </a:prstGeom>
        </p:spPr>
        <p:txBody>
          <a:bodyPr wrap="none">
            <a:spAutoFit/>
          </a:bodyPr>
          <a:lstStyle/>
          <a:p>
            <a:r>
              <a:rPr lang="en-US" altLang="en-US" sz="2400" b="1" dirty="0" smtClean="0">
                <a:latin typeface="Times New Roman" panose="02020603050405020304" pitchFamily="18" charset="0"/>
                <a:cs typeface="Times New Roman" panose="02020603050405020304" pitchFamily="18" charset="0"/>
              </a:rPr>
              <a:t>Realization of </a:t>
            </a:r>
            <a:r>
              <a:rPr lang="en-US" altLang="en-US" sz="2400" b="1" dirty="0">
                <a:latin typeface="Times New Roman" panose="02020603050405020304" pitchFamily="18" charset="0"/>
                <a:cs typeface="Times New Roman" panose="02020603050405020304" pitchFamily="18" charset="0"/>
              </a:rPr>
              <a:t>o</a:t>
            </a:r>
            <a:r>
              <a:rPr lang="en-US" altLang="en-US" sz="2400" b="1" dirty="0" smtClean="0">
                <a:latin typeface="Times New Roman" panose="02020603050405020304" pitchFamily="18" charset="0"/>
                <a:cs typeface="Times New Roman" panose="02020603050405020304" pitchFamily="18" charset="0"/>
              </a:rPr>
              <a:t>ther gates using Universal gate </a:t>
            </a:r>
            <a:endParaRPr lang="en-IN" sz="2400" dirty="0"/>
          </a:p>
        </p:txBody>
      </p:sp>
    </p:spTree>
    <p:extLst>
      <p:ext uri="{BB962C8B-B14F-4D97-AF65-F5344CB8AC3E}">
        <p14:creationId xmlns:p14="http://schemas.microsoft.com/office/powerpoint/2010/main" val="1897673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a:extLst>
              <a:ext uri="{FF2B5EF4-FFF2-40B4-BE49-F238E27FC236}">
                <a16:creationId xmlns="" xmlns:a16="http://schemas.microsoft.com/office/drawing/2014/main" id="{2D843673-DD73-2716-CFBB-0335EFF53186}"/>
              </a:ext>
            </a:extLst>
          </p:cNvPr>
          <p:cNvSpPr>
            <a:spLocks noGrp="1" noChangeArrowheads="1"/>
          </p:cNvSpPr>
          <p:nvPr>
            <p:ph type="title"/>
          </p:nvPr>
        </p:nvSpPr>
        <p:spPr/>
        <p:txBody>
          <a:bodyPr>
            <a:normAutofit/>
          </a:bodyPr>
          <a:lstStyle/>
          <a:p>
            <a:pPr eaLnBrk="1" hangingPunct="1"/>
            <a:r>
              <a:rPr lang="en-US" altLang="en-US" sz="2400" b="1" dirty="0">
                <a:latin typeface="Times New Roman" panose="02020603050405020304" pitchFamily="18" charset="0"/>
                <a:cs typeface="Times New Roman" panose="02020603050405020304" pitchFamily="18" charset="0"/>
              </a:rPr>
              <a:t>NOR Gate as an OR Gate</a:t>
            </a:r>
          </a:p>
        </p:txBody>
      </p:sp>
      <p:sp>
        <p:nvSpPr>
          <p:cNvPr id="16415" name="Slide Number Placeholder 18">
            <a:extLst>
              <a:ext uri="{FF2B5EF4-FFF2-40B4-BE49-F238E27FC236}">
                <a16:creationId xmlns="" xmlns:a16="http://schemas.microsoft.com/office/drawing/2014/main" id="{90E324AB-ED07-3B67-F4DA-C16131648B6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CDBBD4D-BC3E-491D-942E-EE701AA39C5A}" type="slidenum">
              <a:rPr lang="en-US" altLang="en-US" sz="1400"/>
              <a:pPr>
                <a:spcBef>
                  <a:spcPct val="0"/>
                </a:spcBef>
                <a:buFontTx/>
                <a:buNone/>
              </a:pPr>
              <a:t>21</a:t>
            </a:fld>
            <a:endParaRPr lang="en-US" altLang="en-US" sz="1400"/>
          </a:p>
        </p:txBody>
      </p:sp>
      <p:graphicFrame>
        <p:nvGraphicFramePr>
          <p:cNvPr id="6" name="Table 5">
            <a:extLst>
              <a:ext uri="{FF2B5EF4-FFF2-40B4-BE49-F238E27FC236}">
                <a16:creationId xmlns="" xmlns:a16="http://schemas.microsoft.com/office/drawing/2014/main" id="{7F74EF64-8871-1A85-6F60-453F3648290E}"/>
              </a:ext>
            </a:extLst>
          </p:cNvPr>
          <p:cNvGraphicFramePr>
            <a:graphicFrameLocks noGrp="1"/>
          </p:cNvGraphicFramePr>
          <p:nvPr/>
        </p:nvGraphicFramePr>
        <p:xfrm>
          <a:off x="5029200" y="4267200"/>
          <a:ext cx="1143000" cy="1828800"/>
        </p:xfrm>
        <a:graphic>
          <a:graphicData uri="http://schemas.openxmlformats.org/drawingml/2006/table">
            <a:tbl>
              <a:tblPr firstRow="1" bandRow="1">
                <a:tableStyleId>{5C22544A-7EE6-4342-B048-85BDC9FD1C3A}</a:tableStyleId>
              </a:tblPr>
              <a:tblGrid>
                <a:gridCol w="381000">
                  <a:extLst>
                    <a:ext uri="{9D8B030D-6E8A-4147-A177-3AD203B41FA5}">
                      <a16:colId xmlns="" xmlns:a16="http://schemas.microsoft.com/office/drawing/2014/main" val="20000"/>
                    </a:ext>
                  </a:extLst>
                </a:gridCol>
                <a:gridCol w="381000">
                  <a:extLst>
                    <a:ext uri="{9D8B030D-6E8A-4147-A177-3AD203B41FA5}">
                      <a16:colId xmlns="" xmlns:a16="http://schemas.microsoft.com/office/drawing/2014/main" val="20001"/>
                    </a:ext>
                  </a:extLst>
                </a:gridCol>
                <a:gridCol w="381000">
                  <a:extLst>
                    <a:ext uri="{9D8B030D-6E8A-4147-A177-3AD203B41FA5}">
                      <a16:colId xmlns="" xmlns:a16="http://schemas.microsoft.com/office/drawing/2014/main" val="20002"/>
                    </a:ext>
                  </a:extLst>
                </a:gridCol>
              </a:tblGrid>
              <a:tr h="274320">
                <a:tc>
                  <a:txBody>
                    <a:bodyPr/>
                    <a:lstStyle/>
                    <a:p>
                      <a:pPr algn="ctr"/>
                      <a:r>
                        <a:rPr lang="en-US" sz="1800" dirty="0">
                          <a:solidFill>
                            <a:schemeClr val="tx1"/>
                          </a:solidFill>
                        </a:rPr>
                        <a:t>X</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Y</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 xmlns:a16="http://schemas.microsoft.com/office/drawing/2014/main" val="10001"/>
                  </a:ext>
                </a:extLst>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grpSp>
        <p:nvGrpSpPr>
          <p:cNvPr id="16413" name="Group 21">
            <a:extLst>
              <a:ext uri="{FF2B5EF4-FFF2-40B4-BE49-F238E27FC236}">
                <a16:creationId xmlns="" xmlns:a16="http://schemas.microsoft.com/office/drawing/2014/main" id="{6DB0209A-C3D2-8130-4D8A-0E977ECF169B}"/>
              </a:ext>
            </a:extLst>
          </p:cNvPr>
          <p:cNvGrpSpPr>
            <a:grpSpLocks/>
          </p:cNvGrpSpPr>
          <p:nvPr/>
        </p:nvGrpSpPr>
        <p:grpSpPr bwMode="auto">
          <a:xfrm>
            <a:off x="2971800" y="1728789"/>
            <a:ext cx="6324600" cy="1779587"/>
            <a:chOff x="1447800" y="1728788"/>
            <a:chExt cx="6324600" cy="1779587"/>
          </a:xfrm>
        </p:grpSpPr>
        <p:pic>
          <p:nvPicPr>
            <p:cNvPr id="16418" name="Picture 44">
              <a:extLst>
                <a:ext uri="{FF2B5EF4-FFF2-40B4-BE49-F238E27FC236}">
                  <a16:creationId xmlns="" xmlns:a16="http://schemas.microsoft.com/office/drawing/2014/main" id="{39B70E1B-3575-44A9-40F0-8B84AC9A2B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09800"/>
              <a:ext cx="40290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9" name="TextBox 7">
              <a:extLst>
                <a:ext uri="{FF2B5EF4-FFF2-40B4-BE49-F238E27FC236}">
                  <a16:creationId xmlns="" xmlns:a16="http://schemas.microsoft.com/office/drawing/2014/main" id="{0253EB69-9787-4006-C27B-9978937B43D3}"/>
                </a:ext>
              </a:extLst>
            </p:cNvPr>
            <p:cNvSpPr txBox="1">
              <a:spLocks noChangeArrowheads="1"/>
            </p:cNvSpPr>
            <p:nvPr/>
          </p:nvSpPr>
          <p:spPr bwMode="auto">
            <a:xfrm>
              <a:off x="1447800" y="2193817"/>
              <a:ext cx="338452" cy="36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sp>
          <p:nvSpPr>
            <p:cNvPr id="16420" name="TextBox 8">
              <a:extLst>
                <a:ext uri="{FF2B5EF4-FFF2-40B4-BE49-F238E27FC236}">
                  <a16:creationId xmlns="" xmlns:a16="http://schemas.microsoft.com/office/drawing/2014/main" id="{DD3B7536-CCF9-95AE-49EB-3CEABDCB9557}"/>
                </a:ext>
              </a:extLst>
            </p:cNvPr>
            <p:cNvSpPr txBox="1">
              <a:spLocks noChangeArrowheads="1"/>
            </p:cNvSpPr>
            <p:nvPr/>
          </p:nvSpPr>
          <p:spPr bwMode="auto">
            <a:xfrm>
              <a:off x="1447800" y="2526357"/>
              <a:ext cx="338548" cy="369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Y</a:t>
              </a:r>
            </a:p>
          </p:txBody>
        </p:sp>
        <p:graphicFrame>
          <p:nvGraphicFramePr>
            <p:cNvPr id="16421" name="Object 3">
              <a:extLst>
                <a:ext uri="{FF2B5EF4-FFF2-40B4-BE49-F238E27FC236}">
                  <a16:creationId xmlns="" xmlns:a16="http://schemas.microsoft.com/office/drawing/2014/main" id="{DB63B891-42F6-6979-5CE6-331D3A657973}"/>
                </a:ext>
              </a:extLst>
            </p:cNvPr>
            <p:cNvGraphicFramePr>
              <a:graphicFrameLocks noChangeAspect="1"/>
            </p:cNvGraphicFramePr>
            <p:nvPr/>
          </p:nvGraphicFramePr>
          <p:xfrm>
            <a:off x="5846762" y="2292350"/>
            <a:ext cx="1925638" cy="374650"/>
          </p:xfrm>
          <a:graphic>
            <a:graphicData uri="http://schemas.openxmlformats.org/presentationml/2006/ole">
              <mc:AlternateContent xmlns:mc="http://schemas.openxmlformats.org/markup-compatibility/2006">
                <mc:Choice xmlns:v="urn:schemas-microsoft-com:vml" Requires="v">
                  <p:oleObj spid="_x0000_s2144" name="Equation" r:id="rId5" imgW="1562100" imgH="304800" progId="Equation.3">
                    <p:embed/>
                  </p:oleObj>
                </mc:Choice>
                <mc:Fallback>
                  <p:oleObj name="Equation" r:id="rId5" imgW="1562100" imgH="304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6762" y="2292350"/>
                          <a:ext cx="1925638"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22" name="Object 5">
              <a:extLst>
                <a:ext uri="{FF2B5EF4-FFF2-40B4-BE49-F238E27FC236}">
                  <a16:creationId xmlns="" xmlns:a16="http://schemas.microsoft.com/office/drawing/2014/main" id="{7A7E6110-12A9-3E35-EED5-CB6283DD5427}"/>
                </a:ext>
              </a:extLst>
            </p:cNvPr>
            <p:cNvGraphicFramePr>
              <a:graphicFrameLocks noChangeAspect="1"/>
            </p:cNvGraphicFramePr>
            <p:nvPr/>
          </p:nvGraphicFramePr>
          <p:xfrm>
            <a:off x="4184650" y="1728788"/>
            <a:ext cx="657225" cy="328612"/>
          </p:xfrm>
          <a:graphic>
            <a:graphicData uri="http://schemas.openxmlformats.org/presentationml/2006/ole">
              <mc:AlternateContent xmlns:mc="http://schemas.openxmlformats.org/markup-compatibility/2006">
                <mc:Choice xmlns:v="urn:schemas-microsoft-com:vml" Requires="v">
                  <p:oleObj spid="_x0000_s2145" name="Equation" r:id="rId7" imgW="532937" imgH="266469" progId="Equation.3">
                    <p:embed/>
                  </p:oleObj>
                </mc:Choice>
                <mc:Fallback>
                  <p:oleObj name="Equation" r:id="rId7" imgW="532937" imgH="26646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4650" y="1728788"/>
                          <a:ext cx="657225"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Arc 17">
              <a:extLst>
                <a:ext uri="{FF2B5EF4-FFF2-40B4-BE49-F238E27FC236}">
                  <a16:creationId xmlns="" xmlns:a16="http://schemas.microsoft.com/office/drawing/2014/main" id="{4B17AD04-E48A-4F92-B2CA-CB13BE578522}"/>
                </a:ext>
              </a:extLst>
            </p:cNvPr>
            <p:cNvSpPr/>
            <p:nvPr/>
          </p:nvSpPr>
          <p:spPr bwMode="auto">
            <a:xfrm flipH="1">
              <a:off x="3744913" y="1905000"/>
              <a:ext cx="914400" cy="1119188"/>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20" name="Left Brace 19">
              <a:extLst>
                <a:ext uri="{FF2B5EF4-FFF2-40B4-BE49-F238E27FC236}">
                  <a16:creationId xmlns="" xmlns:a16="http://schemas.microsoft.com/office/drawing/2014/main" id="{C3C3635F-DF9D-954D-4317-84921419E37A}"/>
                </a:ext>
              </a:extLst>
            </p:cNvPr>
            <p:cNvSpPr/>
            <p:nvPr/>
          </p:nvSpPr>
          <p:spPr bwMode="auto">
            <a:xfrm rot="16200000">
              <a:off x="2830513" y="2438400"/>
              <a:ext cx="304800"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21" name="Left Brace 20">
              <a:extLst>
                <a:ext uri="{FF2B5EF4-FFF2-40B4-BE49-F238E27FC236}">
                  <a16:creationId xmlns="" xmlns:a16="http://schemas.microsoft.com/office/drawing/2014/main" id="{1035DC63-5B19-F9BD-F2A8-0925CC624E41}"/>
                </a:ext>
              </a:extLst>
            </p:cNvPr>
            <p:cNvSpPr/>
            <p:nvPr/>
          </p:nvSpPr>
          <p:spPr bwMode="auto">
            <a:xfrm rot="16200000">
              <a:off x="4430713" y="2438400"/>
              <a:ext cx="304800"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6426" name="TextBox 21">
              <a:extLst>
                <a:ext uri="{FF2B5EF4-FFF2-40B4-BE49-F238E27FC236}">
                  <a16:creationId xmlns="" xmlns:a16="http://schemas.microsoft.com/office/drawing/2014/main" id="{08C60800-F4F9-987B-27C9-1FA6B7A4F0F8}"/>
                </a:ext>
              </a:extLst>
            </p:cNvPr>
            <p:cNvSpPr txBox="1">
              <a:spLocks noChangeArrowheads="1"/>
            </p:cNvSpPr>
            <p:nvPr/>
          </p:nvSpPr>
          <p:spPr bwMode="auto">
            <a:xfrm>
              <a:off x="2417635" y="3200564"/>
              <a:ext cx="10214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NOR Gate</a:t>
              </a:r>
            </a:p>
          </p:txBody>
        </p:sp>
        <p:sp>
          <p:nvSpPr>
            <p:cNvPr id="16427" name="TextBox 22">
              <a:extLst>
                <a:ext uri="{FF2B5EF4-FFF2-40B4-BE49-F238E27FC236}">
                  <a16:creationId xmlns="" xmlns:a16="http://schemas.microsoft.com/office/drawing/2014/main" id="{44B175B9-47A8-E70D-606D-43D9CCB3909D}"/>
                </a:ext>
              </a:extLst>
            </p:cNvPr>
            <p:cNvSpPr txBox="1">
              <a:spLocks noChangeArrowheads="1"/>
            </p:cNvSpPr>
            <p:nvPr/>
          </p:nvSpPr>
          <p:spPr bwMode="auto">
            <a:xfrm>
              <a:off x="4126803" y="3200564"/>
              <a:ext cx="914014" cy="30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“Inverter”</a:t>
              </a:r>
            </a:p>
          </p:txBody>
        </p:sp>
      </p:grpSp>
      <p:grpSp>
        <p:nvGrpSpPr>
          <p:cNvPr id="16414" name="Group 25">
            <a:extLst>
              <a:ext uri="{FF2B5EF4-FFF2-40B4-BE49-F238E27FC236}">
                <a16:creationId xmlns="" xmlns:a16="http://schemas.microsoft.com/office/drawing/2014/main" id="{5675379C-6712-7AE4-056E-5E3C360DD7F8}"/>
              </a:ext>
            </a:extLst>
          </p:cNvPr>
          <p:cNvGrpSpPr>
            <a:grpSpLocks/>
          </p:cNvGrpSpPr>
          <p:nvPr/>
        </p:nvGrpSpPr>
        <p:grpSpPr bwMode="auto">
          <a:xfrm>
            <a:off x="6324600" y="4648200"/>
            <a:ext cx="2362200" cy="1447800"/>
            <a:chOff x="4800600" y="4571999"/>
            <a:chExt cx="2362534" cy="1447800"/>
          </a:xfrm>
        </p:grpSpPr>
        <p:sp>
          <p:nvSpPr>
            <p:cNvPr id="16416" name="TextBox 18">
              <a:extLst>
                <a:ext uri="{FF2B5EF4-FFF2-40B4-BE49-F238E27FC236}">
                  <a16:creationId xmlns="" xmlns:a16="http://schemas.microsoft.com/office/drawing/2014/main" id="{5C63ABF0-8F0D-D579-6F1D-6796E26A7795}"/>
                </a:ext>
              </a:extLst>
            </p:cNvPr>
            <p:cNvSpPr txBox="1">
              <a:spLocks noChangeArrowheads="1"/>
            </p:cNvSpPr>
            <p:nvPr/>
          </p:nvSpPr>
          <p:spPr bwMode="auto">
            <a:xfrm>
              <a:off x="5186548" y="5154872"/>
              <a:ext cx="1976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OR Gate</a:t>
              </a:r>
            </a:p>
          </p:txBody>
        </p:sp>
        <p:sp>
          <p:nvSpPr>
            <p:cNvPr id="25" name="Left Brace 24">
              <a:extLst>
                <a:ext uri="{FF2B5EF4-FFF2-40B4-BE49-F238E27FC236}">
                  <a16:creationId xmlns="" xmlns:a16="http://schemas.microsoft.com/office/drawing/2014/main" id="{201C35B5-D862-F74E-D572-A0EC4ACE5A7E}"/>
                </a:ext>
              </a:extLst>
            </p:cNvPr>
            <p:cNvSpPr/>
            <p:nvPr/>
          </p:nvSpPr>
          <p:spPr>
            <a:xfrm rot="10800000">
              <a:off x="4800600" y="4571999"/>
              <a:ext cx="304843" cy="1447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grpSp>
    </p:spTree>
    <p:extLst>
      <p:ext uri="{BB962C8B-B14F-4D97-AF65-F5344CB8AC3E}">
        <p14:creationId xmlns:p14="http://schemas.microsoft.com/office/powerpoint/2010/main" val="2362697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6">
            <a:extLst>
              <a:ext uri="{FF2B5EF4-FFF2-40B4-BE49-F238E27FC236}">
                <a16:creationId xmlns="" xmlns:a16="http://schemas.microsoft.com/office/drawing/2014/main" id="{FD32D88C-502B-B755-73F5-15196A54F1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1" y="2028825"/>
            <a:ext cx="40481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a:extLst>
              <a:ext uri="{FF2B5EF4-FFF2-40B4-BE49-F238E27FC236}">
                <a16:creationId xmlns="" xmlns:a16="http://schemas.microsoft.com/office/drawing/2014/main" id="{6F0384E5-4790-8F8B-80BA-3889CC6EAAA5}"/>
              </a:ext>
            </a:extLst>
          </p:cNvPr>
          <p:cNvSpPr>
            <a:spLocks noGrp="1" noChangeArrowheads="1"/>
          </p:cNvSpPr>
          <p:nvPr>
            <p:ph type="title"/>
          </p:nvPr>
        </p:nvSpPr>
        <p:spPr/>
        <p:txBody>
          <a:bodyPr>
            <a:normAutofit/>
          </a:bodyPr>
          <a:lstStyle/>
          <a:p>
            <a:pPr eaLnBrk="1" hangingPunct="1"/>
            <a:r>
              <a:rPr lang="en-US" altLang="en-US" sz="2400" b="1" dirty="0">
                <a:latin typeface="Times New Roman" panose="02020603050405020304" pitchFamily="18" charset="0"/>
                <a:cs typeface="Times New Roman" panose="02020603050405020304" pitchFamily="18" charset="0"/>
              </a:rPr>
              <a:t>NOR Gate as an AND Gate</a:t>
            </a:r>
          </a:p>
        </p:txBody>
      </p:sp>
      <p:sp>
        <p:nvSpPr>
          <p:cNvPr id="18473" name="Slide Number Placeholder 20">
            <a:extLst>
              <a:ext uri="{FF2B5EF4-FFF2-40B4-BE49-F238E27FC236}">
                <a16:creationId xmlns="" xmlns:a16="http://schemas.microsoft.com/office/drawing/2014/main" id="{B660A68A-D058-DA28-694D-04AB2CEFA05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4E53087-F799-4ECD-B89B-0F879AB120F6}" type="slidenum">
              <a:rPr lang="en-US" altLang="en-US" sz="1400"/>
              <a:pPr>
                <a:spcBef>
                  <a:spcPct val="0"/>
                </a:spcBef>
                <a:buFontTx/>
                <a:buNone/>
              </a:pPr>
              <a:t>22</a:t>
            </a:fld>
            <a:endParaRPr lang="en-US" altLang="en-US" sz="1400"/>
          </a:p>
        </p:txBody>
      </p:sp>
      <p:graphicFrame>
        <p:nvGraphicFramePr>
          <p:cNvPr id="6" name="Table 5">
            <a:extLst>
              <a:ext uri="{FF2B5EF4-FFF2-40B4-BE49-F238E27FC236}">
                <a16:creationId xmlns="" xmlns:a16="http://schemas.microsoft.com/office/drawing/2014/main" id="{B7B42960-C70B-511B-46BF-943BA1745B1F}"/>
              </a:ext>
            </a:extLst>
          </p:cNvPr>
          <p:cNvGraphicFramePr>
            <a:graphicFrameLocks noGrp="1"/>
          </p:cNvGraphicFramePr>
          <p:nvPr/>
        </p:nvGraphicFramePr>
        <p:xfrm>
          <a:off x="5029200" y="4267200"/>
          <a:ext cx="1143000" cy="1828800"/>
        </p:xfrm>
        <a:graphic>
          <a:graphicData uri="http://schemas.openxmlformats.org/drawingml/2006/table">
            <a:tbl>
              <a:tblPr firstRow="1" bandRow="1">
                <a:tableStyleId>{5C22544A-7EE6-4342-B048-85BDC9FD1C3A}</a:tableStyleId>
              </a:tblPr>
              <a:tblGrid>
                <a:gridCol w="381000">
                  <a:extLst>
                    <a:ext uri="{9D8B030D-6E8A-4147-A177-3AD203B41FA5}">
                      <a16:colId xmlns="" xmlns:a16="http://schemas.microsoft.com/office/drawing/2014/main" val="20000"/>
                    </a:ext>
                  </a:extLst>
                </a:gridCol>
                <a:gridCol w="381000">
                  <a:extLst>
                    <a:ext uri="{9D8B030D-6E8A-4147-A177-3AD203B41FA5}">
                      <a16:colId xmlns="" xmlns:a16="http://schemas.microsoft.com/office/drawing/2014/main" val="20001"/>
                    </a:ext>
                  </a:extLst>
                </a:gridCol>
                <a:gridCol w="381000">
                  <a:extLst>
                    <a:ext uri="{9D8B030D-6E8A-4147-A177-3AD203B41FA5}">
                      <a16:colId xmlns="" xmlns:a16="http://schemas.microsoft.com/office/drawing/2014/main" val="20002"/>
                    </a:ext>
                  </a:extLst>
                </a:gridCol>
              </a:tblGrid>
              <a:tr h="274320">
                <a:tc>
                  <a:txBody>
                    <a:bodyPr/>
                    <a:lstStyle/>
                    <a:p>
                      <a:pPr algn="ctr"/>
                      <a:r>
                        <a:rPr lang="en-US" sz="1800" dirty="0">
                          <a:solidFill>
                            <a:schemeClr val="tx1"/>
                          </a:solidFill>
                        </a:rPr>
                        <a:t>X</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Y</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 xmlns:a16="http://schemas.microsoft.com/office/drawing/2014/main" val="10001"/>
                  </a:ext>
                </a:extLst>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grpSp>
        <p:nvGrpSpPr>
          <p:cNvPr id="18462" name="Group 17">
            <a:extLst>
              <a:ext uri="{FF2B5EF4-FFF2-40B4-BE49-F238E27FC236}">
                <a16:creationId xmlns="" xmlns:a16="http://schemas.microsoft.com/office/drawing/2014/main" id="{949B2459-7263-00E1-BE86-BC6AB0D5E7F8}"/>
              </a:ext>
            </a:extLst>
          </p:cNvPr>
          <p:cNvGrpSpPr>
            <a:grpSpLocks/>
          </p:cNvGrpSpPr>
          <p:nvPr/>
        </p:nvGrpSpPr>
        <p:grpSpPr bwMode="auto">
          <a:xfrm>
            <a:off x="6324600" y="4648200"/>
            <a:ext cx="2463800" cy="1447800"/>
            <a:chOff x="4800600" y="4571999"/>
            <a:chExt cx="2463586" cy="1447800"/>
          </a:xfrm>
        </p:grpSpPr>
        <p:sp>
          <p:nvSpPr>
            <p:cNvPr id="18476" name="TextBox 18">
              <a:extLst>
                <a:ext uri="{FF2B5EF4-FFF2-40B4-BE49-F238E27FC236}">
                  <a16:creationId xmlns="" xmlns:a16="http://schemas.microsoft.com/office/drawing/2014/main" id="{780DC249-782B-023A-2857-7A94DE1E9ABC}"/>
                </a:ext>
              </a:extLst>
            </p:cNvPr>
            <p:cNvSpPr txBox="1">
              <a:spLocks noChangeArrowheads="1"/>
            </p:cNvSpPr>
            <p:nvPr/>
          </p:nvSpPr>
          <p:spPr bwMode="auto">
            <a:xfrm>
              <a:off x="5186547" y="5154872"/>
              <a:ext cx="20776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AND Gate</a:t>
              </a:r>
            </a:p>
          </p:txBody>
        </p:sp>
        <p:sp>
          <p:nvSpPr>
            <p:cNvPr id="20" name="Left Brace 19">
              <a:extLst>
                <a:ext uri="{FF2B5EF4-FFF2-40B4-BE49-F238E27FC236}">
                  <a16:creationId xmlns="" xmlns:a16="http://schemas.microsoft.com/office/drawing/2014/main" id="{C2E22BDC-CD72-0759-756E-2856FBFA8507}"/>
                </a:ext>
              </a:extLst>
            </p:cNvPr>
            <p:cNvSpPr/>
            <p:nvPr/>
          </p:nvSpPr>
          <p:spPr>
            <a:xfrm rot="10800000">
              <a:off x="4800600" y="4571999"/>
              <a:ext cx="304774" cy="1447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sp>
        <p:nvSpPr>
          <p:cNvPr id="18463" name="TextBox 7">
            <a:extLst>
              <a:ext uri="{FF2B5EF4-FFF2-40B4-BE49-F238E27FC236}">
                <a16:creationId xmlns="" xmlns:a16="http://schemas.microsoft.com/office/drawing/2014/main" id="{5858FC41-E7D0-EC97-397A-3AB78A196F14}"/>
              </a:ext>
            </a:extLst>
          </p:cNvPr>
          <p:cNvSpPr txBox="1">
            <a:spLocks noChangeArrowheads="1"/>
          </p:cNvSpPr>
          <p:nvPr/>
        </p:nvSpPr>
        <p:spPr bwMode="auto">
          <a:xfrm>
            <a:off x="2514600" y="2143125"/>
            <a:ext cx="33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sp>
        <p:nvSpPr>
          <p:cNvPr id="18464" name="TextBox 8">
            <a:extLst>
              <a:ext uri="{FF2B5EF4-FFF2-40B4-BE49-F238E27FC236}">
                <a16:creationId xmlns="" xmlns:a16="http://schemas.microsoft.com/office/drawing/2014/main" id="{B93BCAFF-102E-3348-A574-20D8C38D67B1}"/>
              </a:ext>
            </a:extLst>
          </p:cNvPr>
          <p:cNvSpPr txBox="1">
            <a:spLocks noChangeArrowheads="1"/>
          </p:cNvSpPr>
          <p:nvPr/>
        </p:nvSpPr>
        <p:spPr bwMode="auto">
          <a:xfrm>
            <a:off x="2514600" y="2827339"/>
            <a:ext cx="338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Y</a:t>
            </a:r>
          </a:p>
        </p:txBody>
      </p:sp>
      <p:graphicFrame>
        <p:nvGraphicFramePr>
          <p:cNvPr id="18465" name="Object 3">
            <a:extLst>
              <a:ext uri="{FF2B5EF4-FFF2-40B4-BE49-F238E27FC236}">
                <a16:creationId xmlns="" xmlns:a16="http://schemas.microsoft.com/office/drawing/2014/main" id="{4FA0CB9C-6856-C628-46BC-37282358D326}"/>
              </a:ext>
            </a:extLst>
          </p:cNvPr>
          <p:cNvGraphicFramePr>
            <a:graphicFrameLocks noChangeAspect="1"/>
          </p:cNvGraphicFramePr>
          <p:nvPr/>
        </p:nvGraphicFramePr>
        <p:xfrm>
          <a:off x="7138989" y="2466975"/>
          <a:ext cx="2409825" cy="374650"/>
        </p:xfrm>
        <a:graphic>
          <a:graphicData uri="http://schemas.openxmlformats.org/presentationml/2006/ole">
            <mc:AlternateContent xmlns:mc="http://schemas.openxmlformats.org/markup-compatibility/2006">
              <mc:Choice xmlns:v="urn:schemas-microsoft-com:vml" Requires="v">
                <p:oleObj spid="_x0000_s3215" name="Equation" r:id="rId5" imgW="1954951" imgH="304668" progId="Equation.3">
                  <p:embed/>
                </p:oleObj>
              </mc:Choice>
              <mc:Fallback>
                <p:oleObj name="Equation" r:id="rId5" imgW="1954951" imgH="30466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38989" y="2466975"/>
                        <a:ext cx="2409825"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66" name="Object 4">
            <a:extLst>
              <a:ext uri="{FF2B5EF4-FFF2-40B4-BE49-F238E27FC236}">
                <a16:creationId xmlns="" xmlns:a16="http://schemas.microsoft.com/office/drawing/2014/main" id="{FF0A96B0-76E1-9130-FA27-B4D293B1FD58}"/>
              </a:ext>
            </a:extLst>
          </p:cNvPr>
          <p:cNvGraphicFramePr>
            <a:graphicFrameLocks noChangeAspect="1"/>
          </p:cNvGraphicFramePr>
          <p:nvPr/>
        </p:nvGraphicFramePr>
        <p:xfrm>
          <a:off x="5638800" y="1520826"/>
          <a:ext cx="234950" cy="328613"/>
        </p:xfrm>
        <a:graphic>
          <a:graphicData uri="http://schemas.openxmlformats.org/presentationml/2006/ole">
            <mc:AlternateContent xmlns:mc="http://schemas.openxmlformats.org/markup-compatibility/2006">
              <mc:Choice xmlns:v="urn:schemas-microsoft-com:vml" Requires="v">
                <p:oleObj spid="_x0000_s3216" name="Equation" r:id="rId7" imgW="190335" imgH="266469" progId="Equation.3">
                  <p:embed/>
                </p:oleObj>
              </mc:Choice>
              <mc:Fallback>
                <p:oleObj name="Equation" r:id="rId7" imgW="190335" imgH="26646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1520826"/>
                        <a:ext cx="234950" cy="32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rc 12">
            <a:extLst>
              <a:ext uri="{FF2B5EF4-FFF2-40B4-BE49-F238E27FC236}">
                <a16:creationId xmlns="" xmlns:a16="http://schemas.microsoft.com/office/drawing/2014/main" id="{D97B5B4C-79F4-BA89-0FA1-424D679779ED}"/>
              </a:ext>
            </a:extLst>
          </p:cNvPr>
          <p:cNvSpPr/>
          <p:nvPr/>
        </p:nvSpPr>
        <p:spPr bwMode="auto">
          <a:xfrm flipH="1">
            <a:off x="4824413" y="1708150"/>
            <a:ext cx="1358900" cy="1119188"/>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 name="Left Brace 13">
            <a:extLst>
              <a:ext uri="{FF2B5EF4-FFF2-40B4-BE49-F238E27FC236}">
                <a16:creationId xmlns="" xmlns:a16="http://schemas.microsoft.com/office/drawing/2014/main" id="{4866ABB5-745B-97D6-4924-56BDF7B11F80}"/>
              </a:ext>
            </a:extLst>
          </p:cNvPr>
          <p:cNvSpPr/>
          <p:nvPr/>
        </p:nvSpPr>
        <p:spPr bwMode="auto">
          <a:xfrm rot="16200000">
            <a:off x="5715000" y="2813050"/>
            <a:ext cx="304800"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69" name="TextBox 15">
            <a:extLst>
              <a:ext uri="{FF2B5EF4-FFF2-40B4-BE49-F238E27FC236}">
                <a16:creationId xmlns="" xmlns:a16="http://schemas.microsoft.com/office/drawing/2014/main" id="{28DC266D-BB39-3D7B-C5A0-B56C16612D67}"/>
              </a:ext>
            </a:extLst>
          </p:cNvPr>
          <p:cNvSpPr txBox="1">
            <a:spLocks noChangeArrowheads="1"/>
          </p:cNvSpPr>
          <p:nvPr/>
        </p:nvSpPr>
        <p:spPr bwMode="auto">
          <a:xfrm>
            <a:off x="5300663" y="3575051"/>
            <a:ext cx="1022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NOR Gate</a:t>
            </a:r>
          </a:p>
        </p:txBody>
      </p:sp>
      <p:grpSp>
        <p:nvGrpSpPr>
          <p:cNvPr id="18470" name="Group 20">
            <a:extLst>
              <a:ext uri="{FF2B5EF4-FFF2-40B4-BE49-F238E27FC236}">
                <a16:creationId xmlns="" xmlns:a16="http://schemas.microsoft.com/office/drawing/2014/main" id="{EB04F730-9EFB-9476-7593-3C9EC4A51110}"/>
              </a:ext>
            </a:extLst>
          </p:cNvPr>
          <p:cNvGrpSpPr>
            <a:grpSpLocks/>
          </p:cNvGrpSpPr>
          <p:nvPr/>
        </p:nvGrpSpPr>
        <p:grpSpPr bwMode="auto">
          <a:xfrm>
            <a:off x="3352800" y="3349626"/>
            <a:ext cx="1219200" cy="612775"/>
            <a:chOff x="2667000" y="3352801"/>
            <a:chExt cx="1219200" cy="612575"/>
          </a:xfrm>
        </p:grpSpPr>
        <p:sp>
          <p:nvSpPr>
            <p:cNvPr id="15" name="Left Brace 14">
              <a:extLst>
                <a:ext uri="{FF2B5EF4-FFF2-40B4-BE49-F238E27FC236}">
                  <a16:creationId xmlns="" xmlns:a16="http://schemas.microsoft.com/office/drawing/2014/main" id="{2EB94DC2-440D-D0DB-3313-4569501E4392}"/>
                </a:ext>
              </a:extLst>
            </p:cNvPr>
            <p:cNvSpPr/>
            <p:nvPr/>
          </p:nvSpPr>
          <p:spPr>
            <a:xfrm rot="16200000">
              <a:off x="3124250" y="2895551"/>
              <a:ext cx="304701"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75" name="TextBox 16">
              <a:extLst>
                <a:ext uri="{FF2B5EF4-FFF2-40B4-BE49-F238E27FC236}">
                  <a16:creationId xmlns="" xmlns:a16="http://schemas.microsoft.com/office/drawing/2014/main" id="{79A3EF69-9282-72E1-1500-BD7DC8063EEA}"/>
                </a:ext>
              </a:extLst>
            </p:cNvPr>
            <p:cNvSpPr txBox="1">
              <a:spLocks noChangeArrowheads="1"/>
            </p:cNvSpPr>
            <p:nvPr/>
          </p:nvSpPr>
          <p:spPr bwMode="auto">
            <a:xfrm>
              <a:off x="2802575" y="3657599"/>
              <a:ext cx="9989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“Inverters”</a:t>
              </a:r>
            </a:p>
          </p:txBody>
        </p:sp>
      </p:grpSp>
      <p:sp>
        <p:nvSpPr>
          <p:cNvPr id="22" name="Arc 21">
            <a:extLst>
              <a:ext uri="{FF2B5EF4-FFF2-40B4-BE49-F238E27FC236}">
                <a16:creationId xmlns="" xmlns:a16="http://schemas.microsoft.com/office/drawing/2014/main" id="{7526AE2E-84B8-3ABB-6BB7-C92C85EA7FC8}"/>
              </a:ext>
            </a:extLst>
          </p:cNvPr>
          <p:cNvSpPr/>
          <p:nvPr/>
        </p:nvSpPr>
        <p:spPr bwMode="auto">
          <a:xfrm flipH="1">
            <a:off x="5105400" y="2227263"/>
            <a:ext cx="914400" cy="1198562"/>
          </a:xfrm>
          <a:prstGeom prst="arc">
            <a:avLst>
              <a:gd name="adj1" fmla="val 16200005"/>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aphicFrame>
        <p:nvGraphicFramePr>
          <p:cNvPr id="18472" name="Object 5">
            <a:extLst>
              <a:ext uri="{FF2B5EF4-FFF2-40B4-BE49-F238E27FC236}">
                <a16:creationId xmlns="" xmlns:a16="http://schemas.microsoft.com/office/drawing/2014/main" id="{27B8A504-22CC-003B-2D10-547724250E18}"/>
              </a:ext>
            </a:extLst>
          </p:cNvPr>
          <p:cNvGraphicFramePr>
            <a:graphicFrameLocks noChangeAspect="1"/>
          </p:cNvGraphicFramePr>
          <p:nvPr/>
        </p:nvGraphicFramePr>
        <p:xfrm>
          <a:off x="5638800" y="2030413"/>
          <a:ext cx="234950" cy="328612"/>
        </p:xfrm>
        <a:graphic>
          <a:graphicData uri="http://schemas.openxmlformats.org/presentationml/2006/ole">
            <mc:AlternateContent xmlns:mc="http://schemas.openxmlformats.org/markup-compatibility/2006">
              <mc:Choice xmlns:v="urn:schemas-microsoft-com:vml" Requires="v">
                <p:oleObj spid="_x0000_s3217" name="Equation" r:id="rId9" imgW="190335" imgH="266469" progId="Equation.3">
                  <p:embed/>
                </p:oleObj>
              </mc:Choice>
              <mc:Fallback>
                <p:oleObj name="Equation" r:id="rId9" imgW="190335" imgH="26646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2030413"/>
                        <a:ext cx="234950"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4300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26956475-8790-CEB3-73CB-FBDB7A8124B5}"/>
              </a:ext>
            </a:extLst>
          </p:cNvPr>
          <p:cNvSpPr>
            <a:spLocks noGrp="1" noChangeArrowheads="1"/>
          </p:cNvSpPr>
          <p:nvPr>
            <p:ph type="title"/>
          </p:nvPr>
        </p:nvSpPr>
        <p:spPr/>
        <p:txBody>
          <a:bodyPr>
            <a:normAutofit/>
          </a:bodyPr>
          <a:lstStyle/>
          <a:p>
            <a:pPr eaLnBrk="1" hangingPunct="1"/>
            <a:r>
              <a:rPr lang="en-US" altLang="en-US" sz="2400" dirty="0">
                <a:latin typeface="Times New Roman" panose="02020603050405020304" pitchFamily="18" charset="0"/>
                <a:cs typeface="Times New Roman" panose="02020603050405020304" pitchFamily="18" charset="0"/>
              </a:rPr>
              <a:t>NOR Gate Equivalent of AOI Gates</a:t>
            </a:r>
          </a:p>
        </p:txBody>
      </p:sp>
      <p:sp>
        <p:nvSpPr>
          <p:cNvPr id="20495" name="Slide Number Placeholder 20">
            <a:extLst>
              <a:ext uri="{FF2B5EF4-FFF2-40B4-BE49-F238E27FC236}">
                <a16:creationId xmlns="" xmlns:a16="http://schemas.microsoft.com/office/drawing/2014/main" id="{E8D49A08-219A-1940-BF88-2DE8FC99904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BF63D9-67CB-4E34-96FC-77DF2A7DBF4C}" type="slidenum">
              <a:rPr lang="en-US" altLang="en-US" sz="1400"/>
              <a:pPr>
                <a:spcBef>
                  <a:spcPct val="0"/>
                </a:spcBef>
                <a:buFontTx/>
                <a:buNone/>
              </a:pPr>
              <a:t>23</a:t>
            </a:fld>
            <a:endParaRPr lang="en-US" altLang="en-US" sz="1400"/>
          </a:p>
        </p:txBody>
      </p:sp>
      <p:pic>
        <p:nvPicPr>
          <p:cNvPr id="20483" name="Picture 3">
            <a:extLst>
              <a:ext uri="{FF2B5EF4-FFF2-40B4-BE49-F238E27FC236}">
                <a16:creationId xmlns="" xmlns:a16="http://schemas.microsoft.com/office/drawing/2014/main" id="{D98998E8-C906-E218-9E5D-55B0FE2CD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5664" y="2625725"/>
            <a:ext cx="17430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triped Right Arrow 18">
            <a:extLst>
              <a:ext uri="{FF2B5EF4-FFF2-40B4-BE49-F238E27FC236}">
                <a16:creationId xmlns="" xmlns:a16="http://schemas.microsoft.com/office/drawing/2014/main" id="{49BC73F7-0E73-78CC-88FF-157C77134AD2}"/>
              </a:ext>
            </a:extLst>
          </p:cNvPr>
          <p:cNvSpPr/>
          <p:nvPr/>
        </p:nvSpPr>
        <p:spPr>
          <a:xfrm rot="5400000">
            <a:off x="9075738" y="3581400"/>
            <a:ext cx="838200" cy="685800"/>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85" name="TextBox 19">
            <a:extLst>
              <a:ext uri="{FF2B5EF4-FFF2-40B4-BE49-F238E27FC236}">
                <a16:creationId xmlns="" xmlns:a16="http://schemas.microsoft.com/office/drawing/2014/main" id="{8BF3C80A-79EF-CFA5-AEDD-ED1543731D59}"/>
              </a:ext>
            </a:extLst>
          </p:cNvPr>
          <p:cNvSpPr txBox="1">
            <a:spLocks noChangeArrowheads="1"/>
          </p:cNvSpPr>
          <p:nvPr/>
        </p:nvSpPr>
        <p:spPr bwMode="auto">
          <a:xfrm>
            <a:off x="8628064" y="1828801"/>
            <a:ext cx="1735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INVERTER</a:t>
            </a:r>
            <a:endParaRPr lang="en-US" altLang="en-US" sz="1800"/>
          </a:p>
        </p:txBody>
      </p:sp>
      <p:pic>
        <p:nvPicPr>
          <p:cNvPr id="20486" name="Picture 6">
            <a:extLst>
              <a:ext uri="{FF2B5EF4-FFF2-40B4-BE49-F238E27FC236}">
                <a16:creationId xmlns="" xmlns:a16="http://schemas.microsoft.com/office/drawing/2014/main" id="{B255AF8A-CCE6-7228-4541-7C4E48A0F6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2838" y="2590800"/>
            <a:ext cx="30289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triped Right Arrow 8">
            <a:extLst>
              <a:ext uri="{FF2B5EF4-FFF2-40B4-BE49-F238E27FC236}">
                <a16:creationId xmlns="" xmlns:a16="http://schemas.microsoft.com/office/drawing/2014/main" id="{1C3A097F-4602-A565-090E-B935D031B6DA}"/>
              </a:ext>
            </a:extLst>
          </p:cNvPr>
          <p:cNvSpPr/>
          <p:nvPr/>
        </p:nvSpPr>
        <p:spPr>
          <a:xfrm rot="5400000">
            <a:off x="5989638" y="3581400"/>
            <a:ext cx="838200" cy="685800"/>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p>
        </p:txBody>
      </p:sp>
      <p:sp>
        <p:nvSpPr>
          <p:cNvPr id="20488" name="TextBox 20">
            <a:extLst>
              <a:ext uri="{FF2B5EF4-FFF2-40B4-BE49-F238E27FC236}">
                <a16:creationId xmlns="" xmlns:a16="http://schemas.microsoft.com/office/drawing/2014/main" id="{52A58811-06DD-FF77-0EF5-932A853BF984}"/>
              </a:ext>
            </a:extLst>
          </p:cNvPr>
          <p:cNvSpPr txBox="1">
            <a:spLocks noChangeArrowheads="1"/>
          </p:cNvSpPr>
          <p:nvPr/>
        </p:nvSpPr>
        <p:spPr bwMode="auto">
          <a:xfrm>
            <a:off x="6084888" y="1828801"/>
            <a:ext cx="646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OR</a:t>
            </a:r>
            <a:endParaRPr lang="en-US" altLang="en-US" sz="1800"/>
          </a:p>
        </p:txBody>
      </p:sp>
      <p:pic>
        <p:nvPicPr>
          <p:cNvPr id="20489" name="Picture 4">
            <a:extLst>
              <a:ext uri="{FF2B5EF4-FFF2-40B4-BE49-F238E27FC236}">
                <a16:creationId xmlns="" xmlns:a16="http://schemas.microsoft.com/office/drawing/2014/main" id="{61153919-218D-BD50-DCF4-C8E1D540AB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388" y="2625725"/>
            <a:ext cx="2762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0" name="Group 29">
            <a:extLst>
              <a:ext uri="{FF2B5EF4-FFF2-40B4-BE49-F238E27FC236}">
                <a16:creationId xmlns="" xmlns:a16="http://schemas.microsoft.com/office/drawing/2014/main" id="{D011912C-FF0A-35BB-F445-9F39DEA63961}"/>
              </a:ext>
            </a:extLst>
          </p:cNvPr>
          <p:cNvGrpSpPr>
            <a:grpSpLocks/>
          </p:cNvGrpSpPr>
          <p:nvPr/>
        </p:nvGrpSpPr>
        <p:grpSpPr bwMode="auto">
          <a:xfrm>
            <a:off x="4908551" y="4762500"/>
            <a:ext cx="3014663" cy="685800"/>
            <a:chOff x="3429000" y="4724400"/>
            <a:chExt cx="3014663" cy="685800"/>
          </a:xfrm>
        </p:grpSpPr>
        <p:pic>
          <p:nvPicPr>
            <p:cNvPr id="20500" name="Picture 11">
              <a:extLst>
                <a:ext uri="{FF2B5EF4-FFF2-40B4-BE49-F238E27FC236}">
                  <a16:creationId xmlns="" xmlns:a16="http://schemas.microsoft.com/office/drawing/2014/main" id="{3AEE9DEF-4B28-E1ED-A803-C6E668710E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4817269"/>
              <a:ext cx="30146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 xmlns:a16="http://schemas.microsoft.com/office/drawing/2014/main" id="{16401DB1-05DA-9028-3024-2E9A1C6DD113}"/>
                </a:ext>
              </a:extLst>
            </p:cNvPr>
            <p:cNvSpPr/>
            <p:nvPr/>
          </p:nvSpPr>
          <p:spPr>
            <a:xfrm>
              <a:off x="3640138" y="4724400"/>
              <a:ext cx="2590800" cy="685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8" name="Striped Right Arrow 17">
            <a:extLst>
              <a:ext uri="{FF2B5EF4-FFF2-40B4-BE49-F238E27FC236}">
                <a16:creationId xmlns="" xmlns:a16="http://schemas.microsoft.com/office/drawing/2014/main" id="{17EF432B-0315-FDC2-18C7-B254545F3035}"/>
              </a:ext>
            </a:extLst>
          </p:cNvPr>
          <p:cNvSpPr/>
          <p:nvPr/>
        </p:nvSpPr>
        <p:spPr>
          <a:xfrm rot="5400000">
            <a:off x="2711450" y="3581400"/>
            <a:ext cx="838200" cy="685800"/>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92" name="TextBox 21">
            <a:extLst>
              <a:ext uri="{FF2B5EF4-FFF2-40B4-BE49-F238E27FC236}">
                <a16:creationId xmlns="" xmlns:a16="http://schemas.microsoft.com/office/drawing/2014/main" id="{EF88AB3C-9A79-0A6F-FEDB-4A79E9DA795D}"/>
              </a:ext>
            </a:extLst>
          </p:cNvPr>
          <p:cNvSpPr txBox="1">
            <a:spLocks noChangeArrowheads="1"/>
          </p:cNvSpPr>
          <p:nvPr/>
        </p:nvSpPr>
        <p:spPr bwMode="auto">
          <a:xfrm>
            <a:off x="2713039" y="1828801"/>
            <a:ext cx="835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AND</a:t>
            </a:r>
            <a:endParaRPr lang="en-US" altLang="en-US" sz="1800"/>
          </a:p>
        </p:txBody>
      </p:sp>
      <p:grpSp>
        <p:nvGrpSpPr>
          <p:cNvPr id="20493" name="Group 30">
            <a:extLst>
              <a:ext uri="{FF2B5EF4-FFF2-40B4-BE49-F238E27FC236}">
                <a16:creationId xmlns="" xmlns:a16="http://schemas.microsoft.com/office/drawing/2014/main" id="{9B03F02B-1D24-2377-F914-CF087E9FBDA8}"/>
              </a:ext>
            </a:extLst>
          </p:cNvPr>
          <p:cNvGrpSpPr>
            <a:grpSpLocks/>
          </p:cNvGrpSpPr>
          <p:nvPr/>
        </p:nvGrpSpPr>
        <p:grpSpPr bwMode="auto">
          <a:xfrm>
            <a:off x="8589964" y="4762500"/>
            <a:ext cx="1633537" cy="685800"/>
            <a:chOff x="6978868" y="4836225"/>
            <a:chExt cx="1633538" cy="685800"/>
          </a:xfrm>
        </p:grpSpPr>
        <p:pic>
          <p:nvPicPr>
            <p:cNvPr id="20498" name="Picture 8">
              <a:extLst>
                <a:ext uri="{FF2B5EF4-FFF2-40B4-BE49-F238E27FC236}">
                  <a16:creationId xmlns="" xmlns:a16="http://schemas.microsoft.com/office/drawing/2014/main" id="{B2AA14DC-1769-33C0-E9B3-68C9523B92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78868" y="4952430"/>
              <a:ext cx="1633538" cy="45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 xmlns:a16="http://schemas.microsoft.com/office/drawing/2014/main" id="{3C76A0FD-A778-3EFC-AE6D-425C084BBC22}"/>
                </a:ext>
              </a:extLst>
            </p:cNvPr>
            <p:cNvSpPr/>
            <p:nvPr/>
          </p:nvSpPr>
          <p:spPr>
            <a:xfrm>
              <a:off x="7110630" y="4836225"/>
              <a:ext cx="1370014" cy="685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20494" name="Group 33">
            <a:extLst>
              <a:ext uri="{FF2B5EF4-FFF2-40B4-BE49-F238E27FC236}">
                <a16:creationId xmlns="" xmlns:a16="http://schemas.microsoft.com/office/drawing/2014/main" id="{5ED554C1-9D77-A60F-CB60-86AE20E4F7C7}"/>
              </a:ext>
            </a:extLst>
          </p:cNvPr>
          <p:cNvGrpSpPr>
            <a:grpSpLocks/>
          </p:cNvGrpSpPr>
          <p:nvPr/>
        </p:nvGrpSpPr>
        <p:grpSpPr bwMode="auto">
          <a:xfrm>
            <a:off x="1676400" y="4559300"/>
            <a:ext cx="2806700" cy="1066800"/>
            <a:chOff x="228600" y="4558864"/>
            <a:chExt cx="2807018" cy="1066800"/>
          </a:xfrm>
        </p:grpSpPr>
        <p:pic>
          <p:nvPicPr>
            <p:cNvPr id="20496" name="Picture 12">
              <a:extLst>
                <a:ext uri="{FF2B5EF4-FFF2-40B4-BE49-F238E27FC236}">
                  <a16:creationId xmlns="" xmlns:a16="http://schemas.microsoft.com/office/drawing/2014/main" id="{C3C8EE58-0791-B71C-4A8E-6AB809F704E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642208"/>
              <a:ext cx="280701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 xmlns:a16="http://schemas.microsoft.com/office/drawing/2014/main" id="{2CBB3108-70B7-5E51-B658-7173F812C6E7}"/>
                </a:ext>
              </a:extLst>
            </p:cNvPr>
            <p:cNvSpPr/>
            <p:nvPr/>
          </p:nvSpPr>
          <p:spPr>
            <a:xfrm>
              <a:off x="376255" y="4558864"/>
              <a:ext cx="2511710" cy="1066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extLst>
      <p:ext uri="{BB962C8B-B14F-4D97-AF65-F5344CB8AC3E}">
        <p14:creationId xmlns:p14="http://schemas.microsoft.com/office/powerpoint/2010/main" val="3708073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noChangeArrowheads="1"/>
          </p:cNvSpPr>
          <p:nvPr>
            <p:ph type="title"/>
          </p:nvPr>
        </p:nvSpPr>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NAND Gate as an Inverter Gate</a:t>
            </a:r>
          </a:p>
        </p:txBody>
      </p:sp>
      <p:sp>
        <p:nvSpPr>
          <p:cNvPr id="14339" name="Slide Number Placeholder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2CE3703-524D-46A6-809B-3BDB38235D17}" type="slidenum">
              <a:rPr lang="en-US" altLang="en-US" sz="1400"/>
              <a:pPr>
                <a:spcBef>
                  <a:spcPct val="0"/>
                </a:spcBef>
                <a:buFontTx/>
                <a:buNone/>
              </a:pPr>
              <a:t>24</a:t>
            </a:fld>
            <a:endParaRPr lang="en-US" altLang="en-US" sz="1400"/>
          </a:p>
        </p:txBody>
      </p:sp>
      <p:graphicFrame>
        <p:nvGraphicFramePr>
          <p:cNvPr id="6" name="Table 5"/>
          <p:cNvGraphicFramePr>
            <a:graphicFrameLocks noGrp="1"/>
          </p:cNvGraphicFramePr>
          <p:nvPr/>
        </p:nvGraphicFramePr>
        <p:xfrm>
          <a:off x="5181600" y="3733800"/>
          <a:ext cx="762000" cy="1097100"/>
        </p:xfrm>
        <a:graphic>
          <a:graphicData uri="http://schemas.openxmlformats.org/drawingml/2006/table">
            <a:tbl>
              <a:tblPr firstRow="1" bandRow="1">
                <a:tableStyleId>{5C22544A-7EE6-4342-B048-85BDC9FD1C3A}</a:tableStyleId>
              </a:tblPr>
              <a:tblGrid>
                <a:gridCol w="381000"/>
                <a:gridCol w="381000"/>
              </a:tblGrid>
              <a:tr h="365654">
                <a:tc>
                  <a:txBody>
                    <a:bodyPr/>
                    <a:lstStyle/>
                    <a:p>
                      <a:pPr algn="ctr"/>
                      <a:r>
                        <a:rPr lang="en-US" sz="1800" dirty="0">
                          <a:solidFill>
                            <a:schemeClr val="tx1"/>
                          </a:solidFill>
                        </a:rPr>
                        <a:t>X</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365654">
                <a:tc>
                  <a:txBody>
                    <a:bodyPr/>
                    <a:lstStyle/>
                    <a:p>
                      <a:pPr algn="ctr"/>
                      <a:r>
                        <a:rPr lang="en-US" sz="1800" dirty="0">
                          <a:solidFill>
                            <a:schemeClr val="tx1"/>
                          </a:solidFill>
                        </a:rPr>
                        <a:t>0</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1</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365654">
                <a:tc>
                  <a:txBody>
                    <a:bodyPr/>
                    <a:lstStyle/>
                    <a:p>
                      <a:pPr algn="ctr"/>
                      <a:r>
                        <a:rPr lang="en-US" sz="1800" dirty="0">
                          <a:solidFill>
                            <a:schemeClr val="tx1"/>
                          </a:solidFill>
                        </a:rPr>
                        <a:t>1</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marT="45690" marB="4569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bl>
          </a:graphicData>
        </a:graphic>
      </p:graphicFrame>
      <p:sp>
        <p:nvSpPr>
          <p:cNvPr id="14354" name="TextBox 7"/>
          <p:cNvSpPr txBox="1">
            <a:spLocks noChangeArrowheads="1"/>
          </p:cNvSpPr>
          <p:nvPr/>
        </p:nvSpPr>
        <p:spPr bwMode="auto">
          <a:xfrm>
            <a:off x="3875089" y="2409825"/>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graphicFrame>
        <p:nvGraphicFramePr>
          <p:cNvPr id="14355" name="Object 3"/>
          <p:cNvGraphicFramePr>
            <a:graphicFrameLocks noChangeAspect="1"/>
          </p:cNvGraphicFramePr>
          <p:nvPr/>
        </p:nvGraphicFramePr>
        <p:xfrm>
          <a:off x="6553200" y="2370138"/>
          <a:ext cx="641350" cy="328612"/>
        </p:xfrm>
        <a:graphic>
          <a:graphicData uri="http://schemas.openxmlformats.org/presentationml/2006/ole">
            <mc:AlternateContent xmlns:mc="http://schemas.openxmlformats.org/markup-compatibility/2006">
              <mc:Choice xmlns:v="urn:schemas-microsoft-com:vml" Requires="v">
                <p:oleObj spid="_x0000_s4190" name="Equation" r:id="rId4" imgW="520474" imgH="266584" progId="Equation.3">
                  <p:embed/>
                </p:oleObj>
              </mc:Choice>
              <mc:Fallback>
                <p:oleObj name="Equation" r:id="rId4" imgW="520474" imgH="26658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2370138"/>
                        <a:ext cx="641350"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4356"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1" y="2286001"/>
            <a:ext cx="22574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357" name="Object 5"/>
          <p:cNvGraphicFramePr>
            <a:graphicFrameLocks noChangeAspect="1"/>
          </p:cNvGraphicFramePr>
          <p:nvPr/>
        </p:nvGraphicFramePr>
        <p:xfrm>
          <a:off x="6300788" y="1752601"/>
          <a:ext cx="1047750" cy="250825"/>
        </p:xfrm>
        <a:graphic>
          <a:graphicData uri="http://schemas.openxmlformats.org/presentationml/2006/ole">
            <mc:AlternateContent xmlns:mc="http://schemas.openxmlformats.org/markup-compatibility/2006">
              <mc:Choice xmlns:v="urn:schemas-microsoft-com:vml" Requires="v">
                <p:oleObj spid="_x0000_s4191" name="Equation" r:id="rId7" imgW="850531" imgH="203112" progId="Equation.3">
                  <p:embed/>
                </p:oleObj>
              </mc:Choice>
              <mc:Fallback>
                <p:oleObj name="Equation" r:id="rId7" imgW="850531"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788" y="1752601"/>
                        <a:ext cx="1047750"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rc 12"/>
          <p:cNvSpPr/>
          <p:nvPr/>
        </p:nvSpPr>
        <p:spPr>
          <a:xfrm flipH="1">
            <a:off x="5838825" y="1905000"/>
            <a:ext cx="914400" cy="1119188"/>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4359" name="TextBox 14"/>
          <p:cNvSpPr txBox="1">
            <a:spLocks noChangeArrowheads="1"/>
          </p:cNvSpPr>
          <p:nvPr/>
        </p:nvSpPr>
        <p:spPr bwMode="auto">
          <a:xfrm>
            <a:off x="7315201" y="1704976"/>
            <a:ext cx="1438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(Before Bubble)</a:t>
            </a:r>
          </a:p>
        </p:txBody>
      </p:sp>
      <p:sp>
        <p:nvSpPr>
          <p:cNvPr id="14360" name="TextBox 16"/>
          <p:cNvSpPr txBox="1">
            <a:spLocks noChangeArrowheads="1"/>
          </p:cNvSpPr>
          <p:nvPr/>
        </p:nvSpPr>
        <p:spPr bwMode="auto">
          <a:xfrm>
            <a:off x="6486526" y="4341814"/>
            <a:ext cx="187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Inverter</a:t>
            </a:r>
          </a:p>
        </p:txBody>
      </p:sp>
      <p:sp>
        <p:nvSpPr>
          <p:cNvPr id="18" name="Left Brace 17"/>
          <p:cNvSpPr/>
          <p:nvPr/>
        </p:nvSpPr>
        <p:spPr>
          <a:xfrm rot="10800000">
            <a:off x="6096000" y="4114800"/>
            <a:ext cx="304800" cy="7620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Tree>
    <p:extLst>
      <p:ext uri="{BB962C8B-B14F-4D97-AF65-F5344CB8AC3E}">
        <p14:creationId xmlns:p14="http://schemas.microsoft.com/office/powerpoint/2010/main" val="1263127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noChangeArrowheads="1"/>
          </p:cNvSpPr>
          <p:nvPr>
            <p:ph type="title"/>
          </p:nvPr>
        </p:nvSpPr>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NAND Gate as an AND Gate</a:t>
            </a:r>
          </a:p>
        </p:txBody>
      </p:sp>
      <p:sp>
        <p:nvSpPr>
          <p:cNvPr id="16387" name="Slide Number Placeholder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0B84A64-0821-483A-8C7C-E3851ABCAD2C}" type="slidenum">
              <a:rPr lang="en-US" altLang="en-US" sz="1400"/>
              <a:pPr>
                <a:spcBef>
                  <a:spcPct val="0"/>
                </a:spcBef>
                <a:buFontTx/>
                <a:buNone/>
              </a:pPr>
              <a:t>25</a:t>
            </a:fld>
            <a:endParaRPr lang="en-US" altLang="en-US" sz="1400"/>
          </a:p>
        </p:txBody>
      </p:sp>
      <p:graphicFrame>
        <p:nvGraphicFramePr>
          <p:cNvPr id="6" name="Table 5"/>
          <p:cNvGraphicFramePr>
            <a:graphicFrameLocks noGrp="1"/>
          </p:cNvGraphicFramePr>
          <p:nvPr/>
        </p:nvGraphicFramePr>
        <p:xfrm>
          <a:off x="5029200" y="4267200"/>
          <a:ext cx="1143000" cy="1828800"/>
        </p:xfrm>
        <a:graphic>
          <a:graphicData uri="http://schemas.openxmlformats.org/drawingml/2006/table">
            <a:tbl>
              <a:tblPr firstRow="1" bandRow="1">
                <a:tableStyleId>{5C22544A-7EE6-4342-B048-85BDC9FD1C3A}</a:tableStyleId>
              </a:tblPr>
              <a:tblGrid>
                <a:gridCol w="381000"/>
                <a:gridCol w="381000"/>
                <a:gridCol w="381000"/>
              </a:tblGrid>
              <a:tr h="274320">
                <a:tc>
                  <a:txBody>
                    <a:bodyPr/>
                    <a:lstStyle/>
                    <a:p>
                      <a:pPr algn="ctr"/>
                      <a:r>
                        <a:rPr lang="en-US" sz="1800" dirty="0">
                          <a:solidFill>
                            <a:schemeClr val="tx1"/>
                          </a:solidFill>
                        </a:rPr>
                        <a:t>X</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Y</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bl>
          </a:graphicData>
        </a:graphic>
      </p:graphicFrame>
      <p:grpSp>
        <p:nvGrpSpPr>
          <p:cNvPr id="16414" name="Group 23"/>
          <p:cNvGrpSpPr>
            <a:grpSpLocks/>
          </p:cNvGrpSpPr>
          <p:nvPr/>
        </p:nvGrpSpPr>
        <p:grpSpPr bwMode="auto">
          <a:xfrm>
            <a:off x="2971801" y="1728789"/>
            <a:ext cx="5991225" cy="1779587"/>
            <a:chOff x="2350325" y="1728788"/>
            <a:chExt cx="5991350" cy="1779389"/>
          </a:xfrm>
        </p:grpSpPr>
        <p:sp>
          <p:nvSpPr>
            <p:cNvPr id="16418" name="TextBox 7"/>
            <p:cNvSpPr txBox="1">
              <a:spLocks noChangeArrowheads="1"/>
            </p:cNvSpPr>
            <p:nvPr/>
          </p:nvSpPr>
          <p:spPr bwMode="auto">
            <a:xfrm>
              <a:off x="2350325" y="2193765"/>
              <a:ext cx="338459" cy="36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sp>
          <p:nvSpPr>
            <p:cNvPr id="16419" name="TextBox 8"/>
            <p:cNvSpPr txBox="1">
              <a:spLocks noChangeArrowheads="1"/>
            </p:cNvSpPr>
            <p:nvPr/>
          </p:nvSpPr>
          <p:spPr bwMode="auto">
            <a:xfrm>
              <a:off x="2350325" y="2526268"/>
              <a:ext cx="3385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Y</a:t>
              </a:r>
            </a:p>
          </p:txBody>
        </p:sp>
        <p:pic>
          <p:nvPicPr>
            <p:cNvPr id="164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5575" y="2209800"/>
              <a:ext cx="39338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421" name="Object 3"/>
            <p:cNvGraphicFramePr>
              <a:graphicFrameLocks noChangeAspect="1"/>
            </p:cNvGraphicFramePr>
            <p:nvPr/>
          </p:nvGraphicFramePr>
          <p:xfrm>
            <a:off x="6792275" y="2292475"/>
            <a:ext cx="1549400" cy="374650"/>
          </p:xfrm>
          <a:graphic>
            <a:graphicData uri="http://schemas.openxmlformats.org/presentationml/2006/ole">
              <mc:AlternateContent xmlns:mc="http://schemas.openxmlformats.org/markup-compatibility/2006">
                <mc:Choice xmlns:v="urn:schemas-microsoft-com:vml" Requires="v">
                  <p:oleObj spid="_x0000_s5214" name="Equation" r:id="rId5" imgW="1256755" imgH="304668" progId="Equation.3">
                    <p:embed/>
                  </p:oleObj>
                </mc:Choice>
                <mc:Fallback>
                  <p:oleObj name="Equation" r:id="rId5" imgW="1256755" imgH="30466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2275" y="2292475"/>
                          <a:ext cx="154940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22" name="Object 5"/>
            <p:cNvGraphicFramePr>
              <a:graphicFrameLocks noChangeAspect="1"/>
            </p:cNvGraphicFramePr>
            <p:nvPr/>
          </p:nvGraphicFramePr>
          <p:xfrm>
            <a:off x="5181600" y="1728788"/>
            <a:ext cx="469900" cy="328612"/>
          </p:xfrm>
          <a:graphic>
            <a:graphicData uri="http://schemas.openxmlformats.org/presentationml/2006/ole">
              <mc:AlternateContent xmlns:mc="http://schemas.openxmlformats.org/markup-compatibility/2006">
                <mc:Choice xmlns:v="urn:schemas-microsoft-com:vml" Requires="v">
                  <p:oleObj spid="_x0000_s5215" name="Equation" r:id="rId7" imgW="380835" imgH="266584" progId="Equation.3">
                    <p:embed/>
                  </p:oleObj>
                </mc:Choice>
                <mc:Fallback>
                  <p:oleObj name="Equation" r:id="rId7" imgW="380835" imgH="26658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1728788"/>
                          <a:ext cx="469900"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Arc 17"/>
            <p:cNvSpPr/>
            <p:nvPr/>
          </p:nvSpPr>
          <p:spPr>
            <a:xfrm flipH="1">
              <a:off x="4647486" y="1904980"/>
              <a:ext cx="914419" cy="1119063"/>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20" name="Left Brace 19"/>
            <p:cNvSpPr/>
            <p:nvPr/>
          </p:nvSpPr>
          <p:spPr>
            <a:xfrm rot="16200000">
              <a:off x="3733087" y="2438241"/>
              <a:ext cx="304766" cy="121922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21" name="Left Brace 20"/>
            <p:cNvSpPr/>
            <p:nvPr/>
          </p:nvSpPr>
          <p:spPr>
            <a:xfrm rot="16200000">
              <a:off x="5333320" y="2438241"/>
              <a:ext cx="304766" cy="121922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16426" name="TextBox 21"/>
            <p:cNvSpPr txBox="1">
              <a:spLocks noChangeArrowheads="1"/>
            </p:cNvSpPr>
            <p:nvPr/>
          </p:nvSpPr>
          <p:spPr bwMode="auto">
            <a:xfrm>
              <a:off x="3320180" y="3200400"/>
              <a:ext cx="11320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NAND Gate</a:t>
              </a:r>
            </a:p>
          </p:txBody>
        </p:sp>
        <p:sp>
          <p:nvSpPr>
            <p:cNvPr id="16427" name="TextBox 22"/>
            <p:cNvSpPr txBox="1">
              <a:spLocks noChangeArrowheads="1"/>
            </p:cNvSpPr>
            <p:nvPr/>
          </p:nvSpPr>
          <p:spPr bwMode="auto">
            <a:xfrm>
              <a:off x="5091995" y="3200236"/>
              <a:ext cx="784241" cy="30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Inverter</a:t>
              </a:r>
            </a:p>
          </p:txBody>
        </p:sp>
      </p:grpSp>
      <p:grpSp>
        <p:nvGrpSpPr>
          <p:cNvPr id="16415" name="Group 25"/>
          <p:cNvGrpSpPr>
            <a:grpSpLocks/>
          </p:cNvGrpSpPr>
          <p:nvPr/>
        </p:nvGrpSpPr>
        <p:grpSpPr bwMode="auto">
          <a:xfrm>
            <a:off x="6324600" y="4648200"/>
            <a:ext cx="2463800" cy="1447800"/>
            <a:chOff x="4800600" y="4571999"/>
            <a:chExt cx="2463506" cy="1447800"/>
          </a:xfrm>
        </p:grpSpPr>
        <p:sp>
          <p:nvSpPr>
            <p:cNvPr id="16416" name="TextBox 18"/>
            <p:cNvSpPr txBox="1">
              <a:spLocks noChangeArrowheads="1"/>
            </p:cNvSpPr>
            <p:nvPr/>
          </p:nvSpPr>
          <p:spPr bwMode="auto">
            <a:xfrm>
              <a:off x="5186550" y="5154872"/>
              <a:ext cx="20775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AND Gate</a:t>
              </a:r>
            </a:p>
          </p:txBody>
        </p:sp>
        <p:sp>
          <p:nvSpPr>
            <p:cNvPr id="25" name="Left Brace 24"/>
            <p:cNvSpPr/>
            <p:nvPr/>
          </p:nvSpPr>
          <p:spPr>
            <a:xfrm rot="10800000">
              <a:off x="4800600" y="4571999"/>
              <a:ext cx="304764" cy="1447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grpSp>
    </p:spTree>
    <p:extLst>
      <p:ext uri="{BB962C8B-B14F-4D97-AF65-F5344CB8AC3E}">
        <p14:creationId xmlns:p14="http://schemas.microsoft.com/office/powerpoint/2010/main" val="1175240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NAND Gate as an OR Gate</a:t>
            </a:r>
          </a:p>
        </p:txBody>
      </p:sp>
      <p:sp>
        <p:nvSpPr>
          <p:cNvPr id="18435" name="Slide Number Placeholder 2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C6897E-ECDC-467A-A0D6-4191A49E1F2D}" type="slidenum">
              <a:rPr lang="en-US" altLang="en-US" sz="1400"/>
              <a:pPr>
                <a:spcBef>
                  <a:spcPct val="0"/>
                </a:spcBef>
                <a:buFontTx/>
                <a:buNone/>
              </a:pPr>
              <a:t>26</a:t>
            </a:fld>
            <a:endParaRPr lang="en-US" altLang="en-US" sz="1400"/>
          </a:p>
        </p:txBody>
      </p:sp>
      <p:graphicFrame>
        <p:nvGraphicFramePr>
          <p:cNvPr id="6" name="Table 5"/>
          <p:cNvGraphicFramePr>
            <a:graphicFrameLocks noGrp="1"/>
          </p:cNvGraphicFramePr>
          <p:nvPr/>
        </p:nvGraphicFramePr>
        <p:xfrm>
          <a:off x="5029200" y="4267200"/>
          <a:ext cx="1143000" cy="1828800"/>
        </p:xfrm>
        <a:graphic>
          <a:graphicData uri="http://schemas.openxmlformats.org/drawingml/2006/table">
            <a:tbl>
              <a:tblPr firstRow="1" bandRow="1">
                <a:tableStyleId>{5C22544A-7EE6-4342-B048-85BDC9FD1C3A}</a:tableStyleId>
              </a:tblPr>
              <a:tblGrid>
                <a:gridCol w="381000"/>
                <a:gridCol w="381000"/>
                <a:gridCol w="381000"/>
              </a:tblGrid>
              <a:tr h="274320">
                <a:tc>
                  <a:txBody>
                    <a:bodyPr/>
                    <a:lstStyle/>
                    <a:p>
                      <a:pPr algn="ctr"/>
                      <a:r>
                        <a:rPr lang="en-US" sz="1800" dirty="0">
                          <a:solidFill>
                            <a:schemeClr val="tx1"/>
                          </a:solidFill>
                        </a:rPr>
                        <a:t>X</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Y</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Z</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274320">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0</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r h="274320">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c>
                  <a:txBody>
                    <a:bodyPr/>
                    <a:lstStyle/>
                    <a:p>
                      <a:pPr algn="ctr"/>
                      <a:r>
                        <a:rPr lang="en-US" sz="1800" dirty="0">
                          <a:solidFill>
                            <a:schemeClr val="tx1"/>
                          </a:solidFill>
                        </a:rPr>
                        <a:t>1</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bg1"/>
                    </a:solidFill>
                  </a:tcPr>
                </a:tc>
              </a:tr>
            </a:tbl>
          </a:graphicData>
        </a:graphic>
      </p:graphicFrame>
      <p:grpSp>
        <p:nvGrpSpPr>
          <p:cNvPr id="18462" name="Group 17"/>
          <p:cNvGrpSpPr>
            <a:grpSpLocks/>
          </p:cNvGrpSpPr>
          <p:nvPr/>
        </p:nvGrpSpPr>
        <p:grpSpPr bwMode="auto">
          <a:xfrm>
            <a:off x="6324600" y="4648200"/>
            <a:ext cx="2344738" cy="1447800"/>
            <a:chOff x="4800600" y="4571999"/>
            <a:chExt cx="2344832" cy="1447800"/>
          </a:xfrm>
        </p:grpSpPr>
        <p:sp>
          <p:nvSpPr>
            <p:cNvPr id="18477" name="TextBox 18"/>
            <p:cNvSpPr txBox="1">
              <a:spLocks noChangeArrowheads="1"/>
            </p:cNvSpPr>
            <p:nvPr/>
          </p:nvSpPr>
          <p:spPr bwMode="auto">
            <a:xfrm>
              <a:off x="5186378" y="5154612"/>
              <a:ext cx="195905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Equivalent to OR Gate</a:t>
              </a:r>
            </a:p>
          </p:txBody>
        </p:sp>
        <p:sp>
          <p:nvSpPr>
            <p:cNvPr id="20" name="Left Brace 19"/>
            <p:cNvSpPr/>
            <p:nvPr/>
          </p:nvSpPr>
          <p:spPr>
            <a:xfrm rot="10800000">
              <a:off x="4800600" y="4571999"/>
              <a:ext cx="304812" cy="1447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grpSp>
        <p:nvGrpSpPr>
          <p:cNvPr id="18463" name="Group 23"/>
          <p:cNvGrpSpPr>
            <a:grpSpLocks/>
          </p:cNvGrpSpPr>
          <p:nvPr/>
        </p:nvGrpSpPr>
        <p:grpSpPr bwMode="auto">
          <a:xfrm>
            <a:off x="2514600" y="1520825"/>
            <a:ext cx="7018338" cy="2438400"/>
            <a:chOff x="1828800" y="1524000"/>
            <a:chExt cx="7018338" cy="2438202"/>
          </a:xfrm>
        </p:grpSpPr>
        <p:pic>
          <p:nvPicPr>
            <p:cNvPr id="1846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057400"/>
              <a:ext cx="390525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5" name="TextBox 7"/>
            <p:cNvSpPr txBox="1">
              <a:spLocks noChangeArrowheads="1"/>
            </p:cNvSpPr>
            <p:nvPr/>
          </p:nvSpPr>
          <p:spPr bwMode="auto">
            <a:xfrm>
              <a:off x="1828800" y="2145475"/>
              <a:ext cx="338459" cy="36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X</a:t>
              </a:r>
            </a:p>
          </p:txBody>
        </p:sp>
        <p:sp>
          <p:nvSpPr>
            <p:cNvPr id="18466" name="TextBox 8"/>
            <p:cNvSpPr txBox="1">
              <a:spLocks noChangeArrowheads="1"/>
            </p:cNvSpPr>
            <p:nvPr/>
          </p:nvSpPr>
          <p:spPr bwMode="auto">
            <a:xfrm>
              <a:off x="1828800" y="2831068"/>
              <a:ext cx="3385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Y</a:t>
              </a:r>
            </a:p>
          </p:txBody>
        </p:sp>
        <p:graphicFrame>
          <p:nvGraphicFramePr>
            <p:cNvPr id="18467" name="Object 3"/>
            <p:cNvGraphicFramePr>
              <a:graphicFrameLocks noChangeAspect="1"/>
            </p:cNvGraphicFramePr>
            <p:nvPr/>
          </p:nvGraphicFramePr>
          <p:xfrm>
            <a:off x="6248400" y="2438400"/>
            <a:ext cx="2598738" cy="374650"/>
          </p:xfrm>
          <a:graphic>
            <a:graphicData uri="http://schemas.openxmlformats.org/presentationml/2006/ole">
              <mc:AlternateContent xmlns:mc="http://schemas.openxmlformats.org/markup-compatibility/2006">
                <mc:Choice xmlns:v="urn:schemas-microsoft-com:vml" Requires="v">
                  <p:oleObj spid="_x0000_s12424" name="Equation" r:id="rId5" imgW="2108200" imgH="304800" progId="Equation.3">
                    <p:embed/>
                  </p:oleObj>
                </mc:Choice>
                <mc:Fallback>
                  <p:oleObj name="Equation" r:id="rId5" imgW="2108200" imgH="304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2438400"/>
                          <a:ext cx="2598738"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68" name="Object 4"/>
            <p:cNvGraphicFramePr>
              <a:graphicFrameLocks noChangeAspect="1"/>
            </p:cNvGraphicFramePr>
            <p:nvPr/>
          </p:nvGraphicFramePr>
          <p:xfrm>
            <a:off x="4953000" y="1524000"/>
            <a:ext cx="234950" cy="328612"/>
          </p:xfrm>
          <a:graphic>
            <a:graphicData uri="http://schemas.openxmlformats.org/presentationml/2006/ole">
              <mc:AlternateContent xmlns:mc="http://schemas.openxmlformats.org/markup-compatibility/2006">
                <mc:Choice xmlns:v="urn:schemas-microsoft-com:vml" Requires="v">
                  <p:oleObj spid="_x0000_s12425" name="Equation" r:id="rId7" imgW="190335" imgH="266469" progId="Equation.3">
                    <p:embed/>
                  </p:oleObj>
                </mc:Choice>
                <mc:Fallback>
                  <p:oleObj name="Equation" r:id="rId7" imgW="190335" imgH="26646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1524000"/>
                          <a:ext cx="234950"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Arc 12"/>
            <p:cNvSpPr/>
            <p:nvPr/>
          </p:nvSpPr>
          <p:spPr>
            <a:xfrm flipH="1">
              <a:off x="4138613" y="1711310"/>
              <a:ext cx="1358900" cy="1119097"/>
            </a:xfrm>
            <a:prstGeom prst="arc">
              <a:avLst>
                <a:gd name="adj1" fmla="val 16200000"/>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4" name="Left Brace 13"/>
            <p:cNvSpPr/>
            <p:nvPr/>
          </p:nvSpPr>
          <p:spPr>
            <a:xfrm rot="16200000">
              <a:off x="5029212" y="2816071"/>
              <a:ext cx="304775"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71" name="TextBox 15"/>
            <p:cNvSpPr txBox="1">
              <a:spLocks noChangeArrowheads="1"/>
            </p:cNvSpPr>
            <p:nvPr/>
          </p:nvSpPr>
          <p:spPr bwMode="auto">
            <a:xfrm>
              <a:off x="4615580" y="3578423"/>
              <a:ext cx="11320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NAND Gate</a:t>
              </a:r>
            </a:p>
          </p:txBody>
        </p:sp>
        <p:grpSp>
          <p:nvGrpSpPr>
            <p:cNvPr id="18472" name="Group 20"/>
            <p:cNvGrpSpPr>
              <a:grpSpLocks/>
            </p:cNvGrpSpPr>
            <p:nvPr/>
          </p:nvGrpSpPr>
          <p:grpSpPr bwMode="auto">
            <a:xfrm>
              <a:off x="2667000" y="3352651"/>
              <a:ext cx="1219200" cy="609551"/>
              <a:chOff x="2667000" y="3352651"/>
              <a:chExt cx="1219200" cy="609551"/>
            </a:xfrm>
          </p:grpSpPr>
          <p:sp>
            <p:nvSpPr>
              <p:cNvPr id="15" name="Left Brace 14"/>
              <p:cNvSpPr/>
              <p:nvPr/>
            </p:nvSpPr>
            <p:spPr>
              <a:xfrm rot="16200000">
                <a:off x="3124212" y="2895439"/>
                <a:ext cx="304775" cy="12192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8476" name="TextBox 16"/>
              <p:cNvSpPr txBox="1">
                <a:spLocks noChangeArrowheads="1"/>
              </p:cNvSpPr>
              <p:nvPr/>
            </p:nvSpPr>
            <p:spPr bwMode="auto">
              <a:xfrm>
                <a:off x="2863850" y="3657427"/>
                <a:ext cx="873125" cy="3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a:t>Inverters</a:t>
                </a:r>
              </a:p>
            </p:txBody>
          </p:sp>
        </p:grpSp>
        <p:sp>
          <p:nvSpPr>
            <p:cNvPr id="22" name="Arc 21"/>
            <p:cNvSpPr/>
            <p:nvPr/>
          </p:nvSpPr>
          <p:spPr>
            <a:xfrm flipH="1">
              <a:off x="4419600" y="2230381"/>
              <a:ext cx="914400" cy="1198465"/>
            </a:xfrm>
            <a:prstGeom prst="arc">
              <a:avLst>
                <a:gd name="adj1" fmla="val 16200005"/>
                <a:gd name="adj2" fmla="val 21564734"/>
              </a:avLst>
            </a:prstGeom>
            <a:ln>
              <a:solidFill>
                <a:srgbClr val="FF1701"/>
              </a:solidFill>
              <a:headEnd type="none" w="med" len="med"/>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aphicFrame>
          <p:nvGraphicFramePr>
            <p:cNvPr id="18474" name="Object 5"/>
            <p:cNvGraphicFramePr>
              <a:graphicFrameLocks noChangeAspect="1"/>
            </p:cNvGraphicFramePr>
            <p:nvPr/>
          </p:nvGraphicFramePr>
          <p:xfrm>
            <a:off x="4953000" y="2033587"/>
            <a:ext cx="234950" cy="328613"/>
          </p:xfrm>
          <a:graphic>
            <a:graphicData uri="http://schemas.openxmlformats.org/presentationml/2006/ole">
              <mc:AlternateContent xmlns:mc="http://schemas.openxmlformats.org/markup-compatibility/2006">
                <mc:Choice xmlns:v="urn:schemas-microsoft-com:vml" Requires="v">
                  <p:oleObj spid="_x0000_s12426" name="Equation" r:id="rId9" imgW="190335" imgH="266469" progId="Equation.3">
                    <p:embed/>
                  </p:oleObj>
                </mc:Choice>
                <mc:Fallback>
                  <p:oleObj name="Equation" r:id="rId9" imgW="190335" imgH="26646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2033587"/>
                          <a:ext cx="234950" cy="32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52337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p:txBody>
          <a:bodyPr>
            <a:normAutofit/>
          </a:bodyPr>
          <a:lstStyle/>
          <a:p>
            <a:pPr algn="ctr" eaLnBrk="1" hangingPunct="1"/>
            <a:r>
              <a:rPr lang="en-US" altLang="en-US" sz="2400" dirty="0" smtClean="0">
                <a:latin typeface="Times New Roman" panose="02020603050405020304" pitchFamily="18" charset="0"/>
                <a:cs typeface="Times New Roman" panose="02020603050405020304" pitchFamily="18" charset="0"/>
              </a:rPr>
              <a:t>NAND</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G</a:t>
            </a:r>
            <a:r>
              <a:rPr lang="en-US" altLang="en-US" sz="2400" dirty="0">
                <a:latin typeface="Times New Roman" panose="02020603050405020304" pitchFamily="18" charset="0"/>
                <a:cs typeface="Times New Roman" panose="02020603050405020304" pitchFamily="18" charset="0"/>
              </a:rPr>
              <a:t>ate </a:t>
            </a:r>
            <a:r>
              <a:rPr lang="en-US" altLang="en-US" sz="2400" dirty="0" smtClean="0">
                <a:latin typeface="Times New Roman" panose="02020603050405020304" pitchFamily="18" charset="0"/>
                <a:cs typeface="Times New Roman" panose="02020603050405020304" pitchFamily="18" charset="0"/>
              </a:rPr>
              <a:t>E</a:t>
            </a:r>
            <a:r>
              <a:rPr lang="en-US" altLang="en-US" sz="2400" dirty="0">
                <a:latin typeface="Times New Roman" panose="02020603050405020304" pitchFamily="18" charset="0"/>
                <a:cs typeface="Times New Roman" panose="02020603050405020304" pitchFamily="18" charset="0"/>
              </a:rPr>
              <a:t>quivalent to </a:t>
            </a:r>
            <a:r>
              <a:rPr lang="en-US" altLang="en-US" sz="2400" dirty="0" smtClean="0">
                <a:latin typeface="Times New Roman" panose="02020603050405020304" pitchFamily="18" charset="0"/>
                <a:cs typeface="Times New Roman" panose="02020603050405020304" pitchFamily="18" charset="0"/>
              </a:rPr>
              <a:t>AOI</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G</a:t>
            </a:r>
            <a:r>
              <a:rPr lang="en-US" altLang="en-US" sz="2400" dirty="0">
                <a:latin typeface="Times New Roman" panose="02020603050405020304" pitchFamily="18" charset="0"/>
                <a:cs typeface="Times New Roman" panose="02020603050405020304" pitchFamily="18" charset="0"/>
              </a:rPr>
              <a:t>ates</a:t>
            </a:r>
          </a:p>
        </p:txBody>
      </p:sp>
      <p:sp>
        <p:nvSpPr>
          <p:cNvPr id="20483" name="Slide Number Placeholder 23"/>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6D3DEA-A931-4C5D-8C15-90E16DB87A7B}" type="slidenum">
              <a:rPr lang="en-US" altLang="en-US" sz="1400"/>
              <a:pPr>
                <a:spcBef>
                  <a:spcPct val="0"/>
                </a:spcBef>
                <a:buFontTx/>
                <a:buNone/>
              </a:pPr>
              <a:t>27</a:t>
            </a:fld>
            <a:endParaRPr lang="en-US" altLang="en-US" sz="1400"/>
          </a:p>
        </p:txBody>
      </p:sp>
      <p:grpSp>
        <p:nvGrpSpPr>
          <p:cNvPr id="20484" name="Group 22"/>
          <p:cNvGrpSpPr>
            <a:grpSpLocks/>
          </p:cNvGrpSpPr>
          <p:nvPr/>
        </p:nvGrpSpPr>
        <p:grpSpPr bwMode="auto">
          <a:xfrm>
            <a:off x="8475664" y="1828801"/>
            <a:ext cx="1887537" cy="3692525"/>
            <a:chOff x="457200" y="1828800"/>
            <a:chExt cx="1888003" cy="3693225"/>
          </a:xfrm>
        </p:grpSpPr>
        <p:pic>
          <p:nvPicPr>
            <p:cNvPr id="204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626425"/>
              <a:ext cx="17430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00" name="Group 14"/>
            <p:cNvGrpSpPr>
              <a:grpSpLocks/>
            </p:cNvGrpSpPr>
            <p:nvPr/>
          </p:nvGrpSpPr>
          <p:grpSpPr bwMode="auto">
            <a:xfrm>
              <a:off x="466725" y="4807775"/>
              <a:ext cx="1743075" cy="714250"/>
              <a:chOff x="314325" y="3055175"/>
              <a:chExt cx="1743075" cy="714250"/>
            </a:xfrm>
          </p:grpSpPr>
          <p:pic>
            <p:nvPicPr>
              <p:cNvPr id="2050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3055175"/>
                <a:ext cx="17430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533456" y="3083495"/>
                <a:ext cx="1371938" cy="68593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9" name="Striped Right Arrow 18"/>
            <p:cNvSpPr/>
            <p:nvPr/>
          </p:nvSpPr>
          <p:spPr>
            <a:xfrm rot="5400000">
              <a:off x="1058241" y="3582506"/>
              <a:ext cx="838359" cy="684382"/>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502" name="TextBox 19"/>
            <p:cNvSpPr txBox="1">
              <a:spLocks noChangeArrowheads="1"/>
            </p:cNvSpPr>
            <p:nvPr/>
          </p:nvSpPr>
          <p:spPr bwMode="auto">
            <a:xfrm>
              <a:off x="609600" y="1828800"/>
              <a:ext cx="17356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INVERTER</a:t>
              </a:r>
              <a:endParaRPr lang="en-US" altLang="en-US" sz="1800"/>
            </a:p>
          </p:txBody>
        </p:sp>
      </p:grpSp>
      <p:grpSp>
        <p:nvGrpSpPr>
          <p:cNvPr id="20485" name="Group 24"/>
          <p:cNvGrpSpPr>
            <a:grpSpLocks/>
          </p:cNvGrpSpPr>
          <p:nvPr/>
        </p:nvGrpSpPr>
        <p:grpSpPr bwMode="auto">
          <a:xfrm>
            <a:off x="4922838" y="1828800"/>
            <a:ext cx="3028950" cy="3886200"/>
            <a:chOff x="5867400" y="1828800"/>
            <a:chExt cx="3028950" cy="3886200"/>
          </a:xfrm>
        </p:grpSpPr>
        <p:pic>
          <p:nvPicPr>
            <p:cNvPr id="2049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590800"/>
              <a:ext cx="30289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triped Right Arrow 8"/>
            <p:cNvSpPr/>
            <p:nvPr/>
          </p:nvSpPr>
          <p:spPr>
            <a:xfrm rot="5400000">
              <a:off x="6934200" y="3581400"/>
              <a:ext cx="838200" cy="685800"/>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p>
          </p:txBody>
        </p:sp>
        <p:grpSp>
          <p:nvGrpSpPr>
            <p:cNvPr id="20495" name="Group 12"/>
            <p:cNvGrpSpPr>
              <a:grpSpLocks/>
            </p:cNvGrpSpPr>
            <p:nvPr/>
          </p:nvGrpSpPr>
          <p:grpSpPr bwMode="auto">
            <a:xfrm>
              <a:off x="5867400" y="4648200"/>
              <a:ext cx="3028950" cy="1066800"/>
              <a:chOff x="5943600" y="2819400"/>
              <a:chExt cx="3028950" cy="1066800"/>
            </a:xfrm>
          </p:grpSpPr>
          <p:pic>
            <p:nvPicPr>
              <p:cNvPr id="2049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2838450"/>
                <a:ext cx="30289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6172200" y="2819400"/>
                <a:ext cx="2667000" cy="1066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20496" name="TextBox 20"/>
            <p:cNvSpPr txBox="1">
              <a:spLocks noChangeArrowheads="1"/>
            </p:cNvSpPr>
            <p:nvPr/>
          </p:nvSpPr>
          <p:spPr bwMode="auto">
            <a:xfrm>
              <a:off x="7030135" y="1828800"/>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OR</a:t>
              </a:r>
              <a:endParaRPr lang="en-US" altLang="en-US" sz="1800"/>
            </a:p>
          </p:txBody>
        </p:sp>
      </p:grpSp>
      <p:grpSp>
        <p:nvGrpSpPr>
          <p:cNvPr id="20486" name="Group 23"/>
          <p:cNvGrpSpPr>
            <a:grpSpLocks/>
          </p:cNvGrpSpPr>
          <p:nvPr/>
        </p:nvGrpSpPr>
        <p:grpSpPr bwMode="auto">
          <a:xfrm>
            <a:off x="1693864" y="1828801"/>
            <a:ext cx="2771775" cy="3686175"/>
            <a:chOff x="2638425" y="1828800"/>
            <a:chExt cx="2771775" cy="3686300"/>
          </a:xfrm>
        </p:grpSpPr>
        <p:pic>
          <p:nvPicPr>
            <p:cNvPr id="20487"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7950" y="2626425"/>
              <a:ext cx="2762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8" name="Group 13"/>
            <p:cNvGrpSpPr>
              <a:grpSpLocks/>
            </p:cNvGrpSpPr>
            <p:nvPr/>
          </p:nvGrpSpPr>
          <p:grpSpPr bwMode="auto">
            <a:xfrm>
              <a:off x="2638425" y="4829300"/>
              <a:ext cx="2762250" cy="685800"/>
              <a:chOff x="2743200" y="3124200"/>
              <a:chExt cx="2762250" cy="685800"/>
            </a:xfrm>
          </p:grpSpPr>
          <p:pic>
            <p:nvPicPr>
              <p:cNvPr id="20491"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3200" y="3219450"/>
                <a:ext cx="2762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913062" y="3124177"/>
                <a:ext cx="2438400" cy="68582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8" name="Striped Right Arrow 17"/>
            <p:cNvSpPr/>
            <p:nvPr/>
          </p:nvSpPr>
          <p:spPr>
            <a:xfrm rot="5400000">
              <a:off x="3655998" y="3581471"/>
              <a:ext cx="838228" cy="685800"/>
            </a:xfrm>
            <a:prstGeom prst="stripedRightArrow">
              <a:avLst/>
            </a:prstGeom>
            <a:solidFill>
              <a:srgbClr val="0000FF"/>
            </a:solidFill>
            <a:ln w="12700">
              <a:solidFill>
                <a:srgbClr val="FF17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90" name="TextBox 21"/>
            <p:cNvSpPr txBox="1">
              <a:spLocks noChangeArrowheads="1"/>
            </p:cNvSpPr>
            <p:nvPr/>
          </p:nvSpPr>
          <p:spPr bwMode="auto">
            <a:xfrm>
              <a:off x="3657600" y="1828800"/>
              <a:ext cx="8354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AND</a:t>
              </a:r>
              <a:endParaRPr lang="en-US" altLang="en-US" sz="1800"/>
            </a:p>
          </p:txBody>
        </p:sp>
      </p:grpSp>
    </p:spTree>
    <p:extLst>
      <p:ext uri="{BB962C8B-B14F-4D97-AF65-F5344CB8AC3E}">
        <p14:creationId xmlns:p14="http://schemas.microsoft.com/office/powerpoint/2010/main" val="2820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400" dirty="0" smtClean="0">
                <a:latin typeface="Times New Roman" panose="02020603050405020304" pitchFamily="18" charset="0"/>
                <a:cs typeface="Times New Roman" panose="02020603050405020304" pitchFamily="18" charset="0"/>
              </a:rPr>
              <a:t>EX-OR GATE USING NAND GATE</a:t>
            </a:r>
            <a:endParaRPr lang="en-IN" sz="2400" dirty="0">
              <a:latin typeface="Times New Roman" panose="02020603050405020304" pitchFamily="18" charset="0"/>
              <a:cs typeface="Times New Roman" panose="02020603050405020304" pitchFamily="18" charset="0"/>
            </a:endParaRPr>
          </a:p>
        </p:txBody>
      </p:sp>
      <p:pic>
        <p:nvPicPr>
          <p:cNvPr id="6146" name="Picture 2" descr="https://tse2.mm.bing.net/th?id=OIP.lwobM5v9bipy0pK8HXa9xAAAAA&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109" y="2295995"/>
            <a:ext cx="4120212" cy="293274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tse3.mm.bing.net/th?id=OIP.f0dyRDp6TDBrxCKxQnEl8AAAAA&amp;pid=Api&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228" y="2532476"/>
            <a:ext cx="2952750" cy="2459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736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400" dirty="0" smtClean="0">
                <a:latin typeface="Times New Roman" panose="02020603050405020304" pitchFamily="18" charset="0"/>
                <a:cs typeface="Times New Roman" panose="02020603050405020304" pitchFamily="18" charset="0"/>
              </a:rPr>
              <a:t>EX-NOR </a:t>
            </a:r>
            <a:r>
              <a:rPr lang="en-IN" sz="2400" dirty="0">
                <a:latin typeface="Times New Roman" panose="02020603050405020304" pitchFamily="18" charset="0"/>
                <a:cs typeface="Times New Roman" panose="02020603050405020304" pitchFamily="18" charset="0"/>
              </a:rPr>
              <a:t>GATE USING NAND GATE</a:t>
            </a:r>
          </a:p>
        </p:txBody>
      </p:sp>
      <p:pic>
        <p:nvPicPr>
          <p:cNvPr id="15362" name="Picture 2" descr="https://tse3.mm.bing.net/th?id=OIP.h08MzNKIz0quJxPw8_o7AAHaCy&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521" y="2720773"/>
            <a:ext cx="4514850" cy="1967137"/>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ttps://tse3.mm.bing.net/th?id=OIP.TDyf1QLs0ptp7FY9UmlMPwHaCc&amp;pid=Api&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3344" y="2825547"/>
            <a:ext cx="4514850" cy="1707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71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latin typeface="Times New Roman" panose="02020603050405020304" pitchFamily="18" charset="0"/>
                <a:cs typeface="Times New Roman" panose="02020603050405020304" pitchFamily="18" charset="0"/>
              </a:rPr>
              <a:t>Logic Levels in Digital Circuits</a:t>
            </a:r>
            <a:br>
              <a:rPr lang="en-IN" sz="3200"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IN" sz="2400" b="1" dirty="0">
                <a:latin typeface="Times New Roman" panose="02020603050405020304" pitchFamily="18" charset="0"/>
                <a:cs typeface="Times New Roman" panose="02020603050405020304" pitchFamily="18" charset="0"/>
              </a:rPr>
              <a:t>P</a:t>
            </a:r>
            <a:r>
              <a:rPr lang="en-IN" sz="2400" b="1" dirty="0" smtClean="0">
                <a:latin typeface="Times New Roman" panose="02020603050405020304" pitchFamily="18" charset="0"/>
                <a:cs typeface="Times New Roman" panose="02020603050405020304" pitchFamily="18" charset="0"/>
              </a:rPr>
              <a:t>ositive </a:t>
            </a:r>
            <a:r>
              <a:rPr lang="en-IN" sz="2400" b="1" dirty="0">
                <a:latin typeface="Times New Roman" panose="02020603050405020304" pitchFamily="18" charset="0"/>
                <a:cs typeface="Times New Roman" panose="02020603050405020304" pitchFamily="18" charset="0"/>
              </a:rPr>
              <a:t>logic </a:t>
            </a:r>
            <a:r>
              <a:rPr lang="en-IN" sz="2400" b="1" dirty="0" smtClean="0">
                <a:latin typeface="Times New Roman" panose="02020603050405020304" pitchFamily="18" charset="0"/>
                <a:cs typeface="Times New Roman" panose="02020603050405020304" pitchFamily="18" charset="0"/>
              </a:rPr>
              <a:t>level</a:t>
            </a:r>
            <a:endParaRPr lang="en-IN" sz="2400" dirty="0" smtClean="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higher value of voltage is considered as logic ‘1’ and lower value of voltage as logic ‘</a:t>
            </a:r>
            <a:r>
              <a:rPr lang="en-IN" sz="2400" dirty="0" smtClean="0">
                <a:latin typeface="Times New Roman" panose="02020603050405020304" pitchFamily="18" charset="0"/>
                <a:cs typeface="Times New Roman" panose="02020603050405020304" pitchFamily="18" charset="0"/>
              </a:rPr>
              <a:t>0’</a:t>
            </a:r>
            <a:endParaRPr lang="en-IN" sz="2400" b="1" dirty="0" smtClean="0">
              <a:latin typeface="Times New Roman" panose="02020603050405020304" pitchFamily="18" charset="0"/>
              <a:cs typeface="Times New Roman" panose="02020603050405020304" pitchFamily="18" charset="0"/>
            </a:endParaRPr>
          </a:p>
          <a:p>
            <a:pPr marL="0" indent="0">
              <a:buNone/>
            </a:pPr>
            <a:r>
              <a:rPr lang="en-IN" sz="2400" b="1" dirty="0" smtClean="0">
                <a:latin typeface="Times New Roman" panose="02020603050405020304" pitchFamily="18" charset="0"/>
                <a:cs typeface="Times New Roman" panose="02020603050405020304" pitchFamily="18" charset="0"/>
              </a:rPr>
              <a:t>Negative </a:t>
            </a:r>
            <a:r>
              <a:rPr lang="en-IN" sz="2400" b="1" dirty="0">
                <a:latin typeface="Times New Roman" panose="02020603050405020304" pitchFamily="18" charset="0"/>
                <a:cs typeface="Times New Roman" panose="02020603050405020304" pitchFamily="18" charset="0"/>
              </a:rPr>
              <a:t>logic </a:t>
            </a:r>
            <a:r>
              <a:rPr lang="en-IN" sz="2400" b="1" dirty="0" smtClean="0">
                <a:latin typeface="Times New Roman" panose="02020603050405020304" pitchFamily="18" charset="0"/>
                <a:cs typeface="Times New Roman" panose="02020603050405020304" pitchFamily="18" charset="0"/>
              </a:rPr>
              <a:t>level</a:t>
            </a:r>
            <a:endParaRPr lang="en-IN" sz="2400" dirty="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if </a:t>
            </a:r>
            <a:r>
              <a:rPr lang="en-IN" sz="2400" dirty="0">
                <a:latin typeface="Times New Roman" panose="02020603050405020304" pitchFamily="18" charset="0"/>
                <a:cs typeface="Times New Roman" panose="02020603050405020304" pitchFamily="18" charset="0"/>
              </a:rPr>
              <a:t>the lower value of voltage is considered as logic ‘1’ and higher value of voltage as logic ‘0</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650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anose="02020603050405020304" pitchFamily="18" charset="0"/>
                <a:cs typeface="Times New Roman" panose="02020603050405020304" pitchFamily="18" charset="0"/>
              </a:rPr>
              <a:t/>
            </a:r>
            <a:br>
              <a:rPr lang="en-IN" sz="3200" b="1" dirty="0" smtClean="0">
                <a:latin typeface="Times New Roman" panose="02020603050405020304" pitchFamily="18" charset="0"/>
                <a:cs typeface="Times New Roman" panose="02020603050405020304" pitchFamily="18" charset="0"/>
              </a:rPr>
            </a:br>
            <a:r>
              <a:rPr lang="en-IN" sz="2800" b="1" dirty="0" smtClean="0">
                <a:latin typeface="Times New Roman" panose="02020603050405020304" pitchFamily="18" charset="0"/>
                <a:cs typeface="Times New Roman" panose="02020603050405020304" pitchFamily="18" charset="0"/>
              </a:rPr>
              <a:t>Sum </a:t>
            </a:r>
            <a:r>
              <a:rPr lang="en-IN" sz="2800" b="1" dirty="0" smtClean="0">
                <a:latin typeface="Times New Roman" panose="02020603050405020304" pitchFamily="18" charset="0"/>
                <a:cs typeface="Times New Roman" panose="02020603050405020304" pitchFamily="18" charset="0"/>
              </a:rPr>
              <a:t>of product(SOP)</a:t>
            </a:r>
            <a:endParaRPr lang="en-IN" sz="2800" b="1" dirty="0">
              <a:latin typeface="Times New Roman" panose="02020603050405020304" pitchFamily="18" charset="0"/>
              <a:cs typeface="Times New Roman" panose="02020603050405020304" pitchFamily="18" charset="0"/>
            </a:endParaRPr>
          </a:p>
        </p:txBody>
      </p:sp>
      <p:sp>
        <p:nvSpPr>
          <p:cNvPr id="7" name="Rectangle 6"/>
          <p:cNvSpPr/>
          <p:nvPr/>
        </p:nvSpPr>
        <p:spPr>
          <a:xfrm>
            <a:off x="838200" y="1515925"/>
            <a:ext cx="10515600" cy="1200329"/>
          </a:xfrm>
          <a:prstGeom prst="rect">
            <a:avLst/>
          </a:prstGeom>
        </p:spPr>
        <p:txBody>
          <a:bodyPr wrap="square">
            <a:spAutoFit/>
          </a:bodyPr>
          <a:lstStyle/>
          <a:p>
            <a:r>
              <a:rPr lang="en-IN" sz="2400" dirty="0" smtClean="0">
                <a:solidFill>
                  <a:srgbClr val="333333"/>
                </a:solidFill>
                <a:latin typeface="Times New Roman" panose="02020603050405020304" pitchFamily="18" charset="0"/>
                <a:cs typeface="Times New Roman" panose="02020603050405020304" pitchFamily="18" charset="0"/>
              </a:rPr>
              <a:t>SOP </a:t>
            </a:r>
            <a:r>
              <a:rPr lang="en-IN" sz="2400" dirty="0">
                <a:solidFill>
                  <a:srgbClr val="333333"/>
                </a:solidFill>
                <a:latin typeface="Times New Roman" panose="02020603050405020304" pitchFamily="18" charset="0"/>
                <a:cs typeface="Times New Roman" panose="02020603050405020304" pitchFamily="18" charset="0"/>
              </a:rPr>
              <a:t>form is a set of product(AND) terms that are summed(OR) together. </a:t>
            </a:r>
            <a:endParaRPr lang="en-IN" sz="2400" dirty="0" smtClean="0">
              <a:solidFill>
                <a:srgbClr val="333333"/>
              </a:solidFill>
              <a:latin typeface="Times New Roman" panose="02020603050405020304" pitchFamily="18" charset="0"/>
              <a:cs typeface="Times New Roman" panose="02020603050405020304" pitchFamily="18" charset="0"/>
            </a:endParaRPr>
          </a:p>
          <a:p>
            <a:r>
              <a:rPr lang="en-IN" sz="2400" dirty="0" smtClean="0">
                <a:solidFill>
                  <a:srgbClr val="333333"/>
                </a:solidFill>
                <a:latin typeface="Times New Roman" panose="02020603050405020304" pitchFamily="18" charset="0"/>
                <a:cs typeface="Times New Roman" panose="02020603050405020304" pitchFamily="18" charset="0"/>
              </a:rPr>
              <a:t>When </a:t>
            </a:r>
            <a:r>
              <a:rPr lang="en-IN" sz="2400" dirty="0">
                <a:solidFill>
                  <a:srgbClr val="333333"/>
                </a:solidFill>
                <a:latin typeface="Times New Roman" panose="02020603050405020304" pitchFamily="18" charset="0"/>
                <a:cs typeface="Times New Roman" panose="02020603050405020304" pitchFamily="18" charset="0"/>
              </a:rPr>
              <a:t>an expression or term is represented in a sum of binary terms known as </a:t>
            </a:r>
            <a:r>
              <a:rPr lang="en-IN" sz="2400" dirty="0" err="1">
                <a:solidFill>
                  <a:srgbClr val="333333"/>
                </a:solidFill>
                <a:latin typeface="Times New Roman" panose="02020603050405020304" pitchFamily="18" charset="0"/>
                <a:cs typeface="Times New Roman" panose="02020603050405020304" pitchFamily="18" charset="0"/>
              </a:rPr>
              <a:t>minterms</a:t>
            </a:r>
            <a:r>
              <a:rPr lang="en-IN" sz="2400" dirty="0">
                <a:solidFill>
                  <a:srgbClr val="333333"/>
                </a:solidFill>
                <a:latin typeface="Times New Roman" panose="02020603050405020304" pitchFamily="18" charset="0"/>
                <a:cs typeface="Times New Roman" panose="02020603050405020304" pitchFamily="18" charset="0"/>
              </a:rPr>
              <a:t> and sum of products.</a:t>
            </a:r>
            <a:endParaRPr lang="en-IN"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838200" y="4216244"/>
            <a:ext cx="10276268" cy="830997"/>
          </a:xfrm>
          <a:prstGeom prst="rect">
            <a:avLst/>
          </a:prstGeom>
        </p:spPr>
        <p:txBody>
          <a:bodyPr wrap="square">
            <a:spAutoFit/>
          </a:bodyPr>
          <a:lstStyle/>
          <a:p>
            <a:r>
              <a:rPr lang="en-IN" sz="2400" dirty="0">
                <a:solidFill>
                  <a:srgbClr val="333333"/>
                </a:solidFill>
                <a:latin typeface="Times New Roman" panose="02020603050405020304" pitchFamily="18" charset="0"/>
                <a:cs typeface="Times New Roman" panose="02020603050405020304" pitchFamily="18" charset="0"/>
              </a:rPr>
              <a:t>A technique of explaining a Boolean expression through a set of max terms or sum terms, is known as </a:t>
            </a:r>
            <a:r>
              <a:rPr lang="en-IN" sz="2400" dirty="0" smtClean="0">
                <a:solidFill>
                  <a:srgbClr val="333333"/>
                </a:solidFill>
                <a:latin typeface="Times New Roman" panose="02020603050405020304" pitchFamily="18" charset="0"/>
                <a:cs typeface="Times New Roman" panose="02020603050405020304" pitchFamily="18" charset="0"/>
              </a:rPr>
              <a:t>POS (</a:t>
            </a:r>
            <a:r>
              <a:rPr lang="en-IN" sz="2400" dirty="0">
                <a:solidFill>
                  <a:srgbClr val="333333"/>
                </a:solidFill>
                <a:latin typeface="Times New Roman" panose="02020603050405020304" pitchFamily="18" charset="0"/>
                <a:cs typeface="Times New Roman" panose="02020603050405020304" pitchFamily="18" charset="0"/>
              </a:rPr>
              <a:t>product of sum).</a:t>
            </a:r>
            <a:endParaRPr lang="en-IN"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838200" y="3418731"/>
            <a:ext cx="4806099" cy="523220"/>
          </a:xfrm>
          <a:prstGeom prst="rect">
            <a:avLst/>
          </a:prstGeom>
        </p:spPr>
        <p:txBody>
          <a:bodyPr wrap="square">
            <a:spAutoFit/>
          </a:bodyPr>
          <a:lstStyle/>
          <a:p>
            <a:r>
              <a:rPr lang="en-IN" sz="2800" b="1" dirty="0" smtClean="0">
                <a:latin typeface="Times New Roman" panose="02020603050405020304" pitchFamily="18" charset="0"/>
                <a:cs typeface="Times New Roman" panose="02020603050405020304" pitchFamily="18" charset="0"/>
              </a:rPr>
              <a:t>Product </a:t>
            </a:r>
            <a:r>
              <a:rPr lang="en-IN" sz="2800" b="1" dirty="0" smtClean="0">
                <a:latin typeface="Times New Roman" panose="02020603050405020304" pitchFamily="18" charset="0"/>
                <a:cs typeface="Times New Roman" panose="02020603050405020304" pitchFamily="18" charset="0"/>
              </a:rPr>
              <a:t>of sum(POS)</a:t>
            </a:r>
            <a:endParaRPr lang="en-IN" sz="28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4494119" y="2851192"/>
            <a:ext cx="3203761" cy="369332"/>
          </a:xfrm>
          <a:prstGeom prst="rect">
            <a:avLst/>
          </a:prstGeom>
        </p:spPr>
        <p:txBody>
          <a:bodyPr wrap="square">
            <a:spAutoFit/>
          </a:bodyPr>
          <a:lstStyle/>
          <a:p>
            <a:r>
              <a:rPr lang="en-IN" b="1" dirty="0">
                <a:solidFill>
                  <a:srgbClr val="273239"/>
                </a:solidFill>
                <a:latin typeface="urw-din"/>
              </a:rPr>
              <a:t>A’.B’.C + A’.B.C + A.B.C’</a:t>
            </a:r>
            <a:endParaRPr lang="en-IN" b="1" dirty="0"/>
          </a:p>
        </p:txBody>
      </p:sp>
      <p:sp>
        <p:nvSpPr>
          <p:cNvPr id="11" name="Rectangle 5"/>
          <p:cNvSpPr>
            <a:spLocks noChangeArrowheads="1"/>
          </p:cNvSpPr>
          <p:nvPr/>
        </p:nvSpPr>
        <p:spPr bwMode="auto">
          <a:xfrm>
            <a:off x="3773510" y="5259979"/>
            <a:ext cx="5423872" cy="397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273239"/>
                </a:solidFill>
                <a:latin typeface="Consolas" panose="020B0609020204030204" pitchFamily="49" charset="0"/>
                <a:cs typeface="Consolas" panose="020B0609020204030204" pitchFamily="49" charset="0"/>
              </a:rPr>
              <a:t>(</a:t>
            </a:r>
            <a:r>
              <a:rPr kumimoji="0" lang="en-US" altLang="en-US" sz="2000" b="1" i="0" u="none" strike="noStrike" cap="none" normalizeH="0" baseline="0" dirty="0" smtClean="0">
                <a:ln>
                  <a:noFill/>
                </a:ln>
                <a:solidFill>
                  <a:srgbClr val="273239"/>
                </a:solidFill>
                <a:effectLst/>
                <a:latin typeface="Times New Roman" panose="02020603050405020304" pitchFamily="18" charset="0"/>
                <a:cs typeface="Times New Roman" panose="02020603050405020304" pitchFamily="18" charset="0"/>
              </a:rPr>
              <a:t>A+B'+C).(A'+B+C).(A'+B+C').(A'+B'+C') </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2928334" y="241357"/>
            <a:ext cx="7954314" cy="1138773"/>
          </a:xfrm>
          <a:prstGeom prst="rect">
            <a:avLst/>
          </a:prstGeom>
        </p:spPr>
        <p:txBody>
          <a:bodyPr wrap="square">
            <a:spAutoFit/>
          </a:bodyPr>
          <a:lstStyle/>
          <a:p>
            <a:r>
              <a:rPr lang="en-IN" sz="3200" b="1" dirty="0">
                <a:latin typeface="Times New Roman" panose="02020603050405020304" pitchFamily="18" charset="0"/>
                <a:cs typeface="Times New Roman" panose="02020603050405020304" pitchFamily="18" charset="0"/>
              </a:rPr>
              <a:t>Standard Forms of Boolean Expressions</a:t>
            </a: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254178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07753188"/>
              </p:ext>
            </p:extLst>
          </p:nvPr>
        </p:nvGraphicFramePr>
        <p:xfrm>
          <a:off x="2331075" y="953039"/>
          <a:ext cx="6284307" cy="5474678"/>
        </p:xfrm>
        <a:graphic>
          <a:graphicData uri="http://schemas.openxmlformats.org/drawingml/2006/table">
            <a:tbl>
              <a:tblPr/>
              <a:tblGrid>
                <a:gridCol w="2094769"/>
                <a:gridCol w="2094769"/>
                <a:gridCol w="2094769"/>
              </a:tblGrid>
              <a:tr h="390619">
                <a:tc>
                  <a:txBody>
                    <a:bodyPr/>
                    <a:lstStyle/>
                    <a:p>
                      <a:pPr fontAlgn="t"/>
                      <a:endParaRPr lang="en-IN" sz="1400" dirty="0">
                        <a:effectLst/>
                      </a:endParaRP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b="1" dirty="0" smtClean="0">
                          <a:effectLst/>
                          <a:latin typeface="Times New Roman" panose="02020603050405020304" pitchFamily="18" charset="0"/>
                          <a:cs typeface="Times New Roman" panose="02020603050405020304" pitchFamily="18" charset="0"/>
                        </a:rPr>
                        <a:t>SOP</a:t>
                      </a:r>
                      <a:endParaRPr lang="en-IN" sz="1800" dirty="0">
                        <a:effectLst/>
                        <a:latin typeface="Times New Roman" panose="02020603050405020304" pitchFamily="18" charset="0"/>
                        <a:cs typeface="Times New Roman" panose="02020603050405020304" pitchFamily="18" charset="0"/>
                      </a:endParaRP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IN" sz="1800" dirty="0" smtClean="0">
                          <a:latin typeface="Times New Roman" panose="02020603050405020304" pitchFamily="18" charset="0"/>
                          <a:cs typeface="Times New Roman" panose="02020603050405020304" pitchFamily="18" charset="0"/>
                        </a:rPr>
                        <a:t>POS</a:t>
                      </a:r>
                      <a:endParaRPr lang="en-IN" sz="1800" dirty="0">
                        <a:latin typeface="Times New Roman" panose="02020603050405020304" pitchFamily="18" charset="0"/>
                        <a:cs typeface="Times New Roman" panose="02020603050405020304" pitchFamily="18" charset="0"/>
                      </a:endParaRPr>
                    </a:p>
                  </a:txBody>
                  <a:tcPr marL="69436" marR="69436" marT="34718" marB="34718">
                    <a:lnL w="9525" cap="flat" cmpd="sng" algn="ctr">
                      <a:solidFill>
                        <a:srgbClr val="DDDDDD"/>
                      </a:solidFill>
                      <a:prstDash val="solid"/>
                      <a:round/>
                      <a:headEnd type="none" w="med" len="med"/>
                      <a:tailEnd type="none" w="med" len="med"/>
                    </a:lnL>
                    <a:lnB w="9525" cap="flat" cmpd="sng" algn="ctr">
                      <a:solidFill>
                        <a:srgbClr val="DDDDDD"/>
                      </a:solidFill>
                      <a:prstDash val="solid"/>
                      <a:round/>
                      <a:headEnd type="none" w="med" len="med"/>
                      <a:tailEnd type="none" w="med" len="med"/>
                    </a:lnB>
                  </a:tcPr>
                </a:tc>
              </a:tr>
              <a:tr h="643872">
                <a:tc>
                  <a:txBody>
                    <a:bodyPr/>
                    <a:lstStyle/>
                    <a:p>
                      <a:pPr fontAlgn="t"/>
                      <a:r>
                        <a:rPr lang="en-IN" sz="1400" dirty="0">
                          <a:effectLst/>
                        </a:rPr>
                        <a:t>1</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SOP stands for Sum of Products.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POS stands for Product of Sums.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150378">
                <a:tc>
                  <a:txBody>
                    <a:bodyPr/>
                    <a:lstStyle/>
                    <a:p>
                      <a:pPr fontAlgn="t"/>
                      <a:r>
                        <a:rPr lang="en-IN" sz="1400" dirty="0">
                          <a:effectLst/>
                        </a:rPr>
                        <a:t>2</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a:effectLst/>
                          <a:latin typeface="Times New Roman" panose="02020603050405020304" pitchFamily="18" charset="0"/>
                          <a:cs typeface="Times New Roman" panose="02020603050405020304" pitchFamily="18" charset="0"/>
                        </a:rPr>
                        <a:t>It is a technique of defining the boolean terms as the sum of product terms.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It is a technique of defining </a:t>
                      </a:r>
                      <a:r>
                        <a:rPr lang="en-IN" sz="1800" dirty="0" err="1">
                          <a:effectLst/>
                          <a:latin typeface="Times New Roman" panose="02020603050405020304" pitchFamily="18" charset="0"/>
                          <a:cs typeface="Times New Roman" panose="02020603050405020304" pitchFamily="18" charset="0"/>
                        </a:rPr>
                        <a:t>boolean</a:t>
                      </a:r>
                      <a:r>
                        <a:rPr lang="en-IN" sz="1800" dirty="0">
                          <a:effectLst/>
                          <a:latin typeface="Times New Roman" panose="02020603050405020304" pitchFamily="18" charset="0"/>
                          <a:cs typeface="Times New Roman" panose="02020603050405020304" pitchFamily="18" charset="0"/>
                        </a:rPr>
                        <a:t> terms as a product of sum terms.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0619">
                <a:tc>
                  <a:txBody>
                    <a:bodyPr/>
                    <a:lstStyle/>
                    <a:p>
                      <a:pPr fontAlgn="t"/>
                      <a:r>
                        <a:rPr lang="en-IN" sz="1400" dirty="0">
                          <a:effectLst/>
                        </a:rPr>
                        <a:t>3</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a:effectLst/>
                          <a:latin typeface="Times New Roman" panose="02020603050405020304" pitchFamily="18" charset="0"/>
                          <a:cs typeface="Times New Roman" panose="02020603050405020304" pitchFamily="18" charset="0"/>
                        </a:rPr>
                        <a:t>It prefers minterms.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It prefers </a:t>
                      </a:r>
                      <a:r>
                        <a:rPr lang="en-IN" sz="1800" dirty="0" err="1">
                          <a:effectLst/>
                          <a:latin typeface="Times New Roman" panose="02020603050405020304" pitchFamily="18" charset="0"/>
                          <a:cs typeface="Times New Roman" panose="02020603050405020304" pitchFamily="18" charset="0"/>
                        </a:rPr>
                        <a:t>maxterms</a:t>
                      </a:r>
                      <a:r>
                        <a:rPr lang="en-IN" sz="1800" dirty="0">
                          <a:effectLst/>
                          <a:latin typeface="Times New Roman" panose="02020603050405020304" pitchFamily="18" charset="0"/>
                          <a:cs typeface="Times New Roman" panose="02020603050405020304" pitchFamily="18" charset="0"/>
                        </a:rPr>
                        <a:t>.</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897125">
                <a:tc>
                  <a:txBody>
                    <a:bodyPr/>
                    <a:lstStyle/>
                    <a:p>
                      <a:pPr fontAlgn="t"/>
                      <a:r>
                        <a:rPr lang="en-IN" sz="1400">
                          <a:effectLst/>
                        </a:rPr>
                        <a:t>4</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a:effectLst/>
                          <a:latin typeface="Times New Roman" panose="02020603050405020304" pitchFamily="18" charset="0"/>
                          <a:cs typeface="Times New Roman" panose="02020603050405020304" pitchFamily="18" charset="0"/>
                        </a:rPr>
                        <a:t>In the case of SOP, the minterms are defined as ‘m’.</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In the case of POS, the </a:t>
                      </a:r>
                      <a:r>
                        <a:rPr lang="en-IN" sz="1800" dirty="0" err="1">
                          <a:effectLst/>
                          <a:latin typeface="Times New Roman" panose="02020603050405020304" pitchFamily="18" charset="0"/>
                          <a:cs typeface="Times New Roman" panose="02020603050405020304" pitchFamily="18" charset="0"/>
                        </a:rPr>
                        <a:t>Maxterms</a:t>
                      </a:r>
                      <a:r>
                        <a:rPr lang="en-IN" sz="1800" dirty="0">
                          <a:effectLst/>
                          <a:latin typeface="Times New Roman" panose="02020603050405020304" pitchFamily="18" charset="0"/>
                          <a:cs typeface="Times New Roman" panose="02020603050405020304" pitchFamily="18" charset="0"/>
                        </a:rPr>
                        <a:t> are defined as ‘M’</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43872">
                <a:tc>
                  <a:txBody>
                    <a:bodyPr/>
                    <a:lstStyle/>
                    <a:p>
                      <a:pPr fontAlgn="t"/>
                      <a:r>
                        <a:rPr lang="en-IN" sz="1400">
                          <a:effectLst/>
                        </a:rPr>
                        <a:t>5</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a:effectLst/>
                          <a:latin typeface="Times New Roman" panose="02020603050405020304" pitchFamily="18" charset="0"/>
                          <a:cs typeface="Times New Roman" panose="02020603050405020304" pitchFamily="18" charset="0"/>
                        </a:rPr>
                        <a:t>It gives HIGH(1) output.</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It gives LOW(0) output.</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150378">
                <a:tc>
                  <a:txBody>
                    <a:bodyPr/>
                    <a:lstStyle/>
                    <a:p>
                      <a:pPr fontAlgn="t"/>
                      <a:r>
                        <a:rPr lang="en-IN" sz="1400" dirty="0">
                          <a:effectLst/>
                        </a:rPr>
                        <a:t>6</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a:effectLst/>
                          <a:latin typeface="Times New Roman" panose="02020603050405020304" pitchFamily="18" charset="0"/>
                          <a:cs typeface="Times New Roman" panose="02020603050405020304" pitchFamily="18" charset="0"/>
                        </a:rPr>
                        <a:t>In SOP, we can get the final term by adding the product terms.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IN" sz="1800" dirty="0">
                          <a:effectLst/>
                          <a:latin typeface="Times New Roman" panose="02020603050405020304" pitchFamily="18" charset="0"/>
                          <a:cs typeface="Times New Roman" panose="02020603050405020304" pitchFamily="18" charset="0"/>
                        </a:rPr>
                        <a:t>In POS, we can get the final term by multiplying the sum terms.</a:t>
                      </a:r>
                    </a:p>
                  </a:txBody>
                  <a:tcPr marL="57864" marR="57864" marT="57864" marB="5786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26351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www.electricaltechnology.org/wp-content/uploads/2018/04/Sum-of-Product-truth-tabl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3766" y="1681228"/>
            <a:ext cx="3077023" cy="3599109"/>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POS Max terms for 3 input variab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6108" y="1681228"/>
            <a:ext cx="3142446" cy="3716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549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576" y="595307"/>
            <a:ext cx="10515600" cy="1325563"/>
          </a:xfrm>
        </p:spPr>
        <p:txBody>
          <a:bodyPr>
            <a:normAutofit/>
          </a:bodyPr>
          <a:lstStyle/>
          <a:p>
            <a:pPr algn="ctr"/>
            <a:r>
              <a:rPr lang="en-IN" sz="3200" b="1" dirty="0">
                <a:latin typeface="Times New Roman" panose="02020603050405020304" pitchFamily="18" charset="0"/>
                <a:cs typeface="Times New Roman" panose="02020603050405020304" pitchFamily="18" charset="0"/>
              </a:rPr>
              <a:t>Canonical SOP Form</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1019575" y="2448348"/>
            <a:ext cx="10134601" cy="1687963"/>
          </a:xfrm>
          <a:prstGeom prst="rect">
            <a:avLst/>
          </a:prstGeom>
        </p:spPr>
        <p:txBody>
          <a:bodyPr wrap="square">
            <a:spAutoFit/>
          </a:bodyPr>
          <a:lstStyle/>
          <a:p>
            <a:pPr algn="just">
              <a:lnSpc>
                <a:spcPct val="150000"/>
              </a:lnSpc>
            </a:pPr>
            <a:r>
              <a:rPr lang="en-IN" sz="2400" dirty="0">
                <a:solidFill>
                  <a:srgbClr val="2C2F34"/>
                </a:solidFill>
                <a:latin typeface="Times New Roman" panose="02020603050405020304" pitchFamily="18" charset="0"/>
                <a:cs typeface="Times New Roman" panose="02020603050405020304" pitchFamily="18" charset="0"/>
              </a:rPr>
              <a:t>This is the standard form of Sum of Product. It is formed by </a:t>
            </a:r>
            <a:r>
              <a:rPr lang="en-IN" sz="2400" dirty="0" smtClean="0">
                <a:solidFill>
                  <a:srgbClr val="2C2F34"/>
                </a:solidFill>
                <a:latin typeface="Times New Roman" panose="02020603050405020304" pitchFamily="18" charset="0"/>
                <a:cs typeface="Times New Roman" panose="02020603050405020304" pitchFamily="18" charset="0"/>
              </a:rPr>
              <a:t> </a:t>
            </a:r>
            <a:r>
              <a:rPr lang="en-IN" sz="2400" dirty="0">
                <a:solidFill>
                  <a:srgbClr val="2C2F34"/>
                </a:solidFill>
                <a:latin typeface="Times New Roman" panose="02020603050405020304" pitchFamily="18" charset="0"/>
                <a:cs typeface="Times New Roman" panose="02020603050405020304" pitchFamily="18" charset="0"/>
              </a:rPr>
              <a:t>Ring the </a:t>
            </a:r>
            <a:r>
              <a:rPr lang="en-IN" sz="2400" dirty="0" err="1">
                <a:solidFill>
                  <a:srgbClr val="2C2F34"/>
                </a:solidFill>
                <a:latin typeface="Times New Roman" panose="02020603050405020304" pitchFamily="18" charset="0"/>
                <a:cs typeface="Times New Roman" panose="02020603050405020304" pitchFamily="18" charset="0"/>
              </a:rPr>
              <a:t>minterms</a:t>
            </a:r>
            <a:r>
              <a:rPr lang="en-IN" sz="2400" dirty="0">
                <a:solidFill>
                  <a:srgbClr val="2C2F34"/>
                </a:solidFill>
                <a:latin typeface="Times New Roman" panose="02020603050405020304" pitchFamily="18" charset="0"/>
                <a:cs typeface="Times New Roman" panose="02020603050405020304" pitchFamily="18" charset="0"/>
              </a:rPr>
              <a:t> of the function for which the output is true. This is also known as Sum of Min terms or Canonical disjunctive normal form (CDNF).</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568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IN" sz="2400" dirty="0">
                <a:solidFill>
                  <a:srgbClr val="2C2F34"/>
                </a:solidFill>
                <a:latin typeface="Times New Roman" panose="02020603050405020304" pitchFamily="18" charset="0"/>
                <a:cs typeface="Times New Roman" panose="02020603050405020304" pitchFamily="18" charset="0"/>
              </a:rPr>
              <a:t>For example, a functions truth table is given below.</a:t>
            </a:r>
            <a:endParaRPr lang="en-IN" sz="2400" dirty="0">
              <a:latin typeface="Times New Roman" panose="02020603050405020304" pitchFamily="18" charset="0"/>
              <a:cs typeface="Times New Roman" panose="02020603050405020304" pitchFamily="18" charset="0"/>
            </a:endParaRPr>
          </a:p>
        </p:txBody>
      </p:sp>
      <p:pic>
        <p:nvPicPr>
          <p:cNvPr id="3" name="Picture 2" descr="https://www.electricaltechnology.org/wp-content/uploads/2018/04/Canonical-SOP-truth-tabl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1625" y="946577"/>
            <a:ext cx="1889393" cy="16146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2375463"/>
            <a:ext cx="8769440" cy="4154984"/>
          </a:xfrm>
          <a:prstGeom prst="rect">
            <a:avLst/>
          </a:prstGeom>
        </p:spPr>
        <p:txBody>
          <a:bodyPr wrap="square">
            <a:spAutoFit/>
          </a:bodyPr>
          <a:lstStyle/>
          <a:p>
            <a:pPr lvl="0" eaLnBrk="0" fontAlgn="base" hangingPunct="0">
              <a:spcBef>
                <a:spcPct val="0"/>
              </a:spcBef>
              <a:spcAft>
                <a:spcPct val="0"/>
              </a:spcAft>
            </a:pPr>
            <a:r>
              <a:rPr lang="en-US" altLang="en-US" sz="2400" dirty="0">
                <a:solidFill>
                  <a:srgbClr val="2C2F34"/>
                </a:solidFill>
                <a:latin typeface="Times New Roman" panose="02020603050405020304" pitchFamily="18" charset="0"/>
                <a:cs typeface="Times New Roman" panose="02020603050405020304" pitchFamily="18" charset="0"/>
              </a:rPr>
              <a:t>For this function the canonical SOP expression is</a:t>
            </a:r>
          </a:p>
          <a:p>
            <a:pPr lvl="0" eaLnBrk="0" fontAlgn="base" hangingPunct="0">
              <a:spcBef>
                <a:spcPct val="0"/>
              </a:spcBef>
              <a:spcAft>
                <a:spcPct val="0"/>
              </a:spcAft>
            </a:pPr>
            <a:r>
              <a:rPr lang="en-US" altLang="en-US" sz="2400" dirty="0" smtClean="0">
                <a:latin typeface="Times New Roman" panose="02020603050405020304" pitchFamily="18" charset="0"/>
                <a:cs typeface="Times New Roman" panose="02020603050405020304" pitchFamily="18" charset="0"/>
              </a:rPr>
              <a:t>                              </a:t>
            </a:r>
            <a:r>
              <a:rPr lang="en-US" altLang="en-US" sz="2400" b="1" dirty="0" smtClean="0">
                <a:solidFill>
                  <a:srgbClr val="2C2F34"/>
                </a:solidFill>
                <a:latin typeface="Times New Roman" panose="02020603050405020304" pitchFamily="18" charset="0"/>
                <a:cs typeface="Times New Roman" panose="02020603050405020304" pitchFamily="18" charset="0"/>
              </a:rPr>
              <a:t>F </a:t>
            </a:r>
            <a:r>
              <a:rPr lang="en-US" altLang="en-US" sz="2400" b="1" dirty="0">
                <a:solidFill>
                  <a:srgbClr val="2C2F34"/>
                </a:solidFill>
                <a:latin typeface="Times New Roman" panose="02020603050405020304" pitchFamily="18" charset="0"/>
                <a:cs typeface="Times New Roman" panose="02020603050405020304" pitchFamily="18" charset="0"/>
              </a:rPr>
              <a:t>= ∑( m</a:t>
            </a:r>
            <a:r>
              <a:rPr lang="en-US" altLang="en-US" sz="2400" b="1" baseline="-30000" dirty="0">
                <a:solidFill>
                  <a:srgbClr val="2C2F34"/>
                </a:solidFill>
                <a:latin typeface="Times New Roman" panose="02020603050405020304" pitchFamily="18" charset="0"/>
                <a:cs typeface="Times New Roman" panose="02020603050405020304" pitchFamily="18" charset="0"/>
              </a:rPr>
              <a:t>1</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2</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3</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5 </a:t>
            </a:r>
            <a:r>
              <a:rPr lang="en-US" altLang="en-US" sz="2400" b="1" dirty="0" smtClean="0">
                <a:solidFill>
                  <a:srgbClr val="2C2F34"/>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endParaRPr lang="en-US" altLang="en-US" sz="2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400" dirty="0">
                <a:solidFill>
                  <a:srgbClr val="2C2F34"/>
                </a:solidFill>
                <a:latin typeface="Times New Roman" panose="02020603050405020304" pitchFamily="18" charset="0"/>
                <a:cs typeface="Times New Roman" panose="02020603050405020304" pitchFamily="18" charset="0"/>
              </a:rPr>
              <a:t>Which means that the function is true for the min terms</a:t>
            </a:r>
            <a:r>
              <a:rPr lang="en-US" altLang="en-US" sz="2400" b="1" dirty="0">
                <a:solidFill>
                  <a:srgbClr val="2C2F34"/>
                </a:solidFill>
                <a:latin typeface="Times New Roman" panose="02020603050405020304" pitchFamily="18" charset="0"/>
                <a:cs typeface="Times New Roman" panose="02020603050405020304" pitchFamily="18" charset="0"/>
              </a:rPr>
              <a:t> {1, 2, 3, 5}</a:t>
            </a:r>
            <a:r>
              <a:rPr lang="en-US" altLang="en-US" sz="2400" dirty="0">
                <a:solidFill>
                  <a:srgbClr val="2C2F34"/>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altLang="en-US" sz="2400" dirty="0" smtClean="0">
                <a:solidFill>
                  <a:srgbClr val="2C2F34"/>
                </a:solidFill>
                <a:latin typeface="Times New Roman" panose="02020603050405020304" pitchFamily="18" charset="0"/>
                <a:cs typeface="Times New Roman" panose="02020603050405020304" pitchFamily="18" charset="0"/>
              </a:rPr>
              <a:t>By </a:t>
            </a:r>
            <a:r>
              <a:rPr lang="en-US" altLang="en-US" sz="2400" dirty="0">
                <a:solidFill>
                  <a:srgbClr val="2C2F34"/>
                </a:solidFill>
                <a:latin typeface="Times New Roman" panose="02020603050405020304" pitchFamily="18" charset="0"/>
                <a:cs typeface="Times New Roman" panose="02020603050405020304" pitchFamily="18" charset="0"/>
              </a:rPr>
              <a:t>expanding the summation we get</a:t>
            </a:r>
            <a:r>
              <a:rPr lang="en-US" altLang="en-US" sz="2400" dirty="0" smtClean="0">
                <a:solidFill>
                  <a:srgbClr val="2C2F34"/>
                </a:solidFill>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altLang="en-US" sz="2400" dirty="0" smtClean="0">
                <a:latin typeface="Times New Roman" panose="02020603050405020304" pitchFamily="18" charset="0"/>
                <a:cs typeface="Times New Roman" panose="02020603050405020304" pitchFamily="18" charset="0"/>
              </a:rPr>
              <a:t>                              </a:t>
            </a:r>
            <a:r>
              <a:rPr lang="en-US" altLang="en-US" sz="2400" b="1" dirty="0" smtClean="0">
                <a:solidFill>
                  <a:srgbClr val="2C2F34"/>
                </a:solidFill>
                <a:latin typeface="Times New Roman" panose="02020603050405020304" pitchFamily="18" charset="0"/>
                <a:cs typeface="Times New Roman" panose="02020603050405020304" pitchFamily="18" charset="0"/>
              </a:rPr>
              <a:t>F </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1 </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2 </a:t>
            </a:r>
            <a:r>
              <a:rPr lang="en-US" altLang="en-US" sz="2400" b="1" dirty="0">
                <a:solidFill>
                  <a:srgbClr val="2C2F34"/>
                </a:solidFill>
                <a:latin typeface="Times New Roman" panose="02020603050405020304" pitchFamily="18" charset="0"/>
                <a:cs typeface="Times New Roman" panose="02020603050405020304" pitchFamily="18" charset="0"/>
              </a:rPr>
              <a:t>+ m</a:t>
            </a:r>
            <a:r>
              <a:rPr lang="en-US" altLang="en-US" sz="2400" b="1" baseline="-30000" dirty="0">
                <a:solidFill>
                  <a:srgbClr val="2C2F34"/>
                </a:solidFill>
                <a:latin typeface="Times New Roman" panose="02020603050405020304" pitchFamily="18" charset="0"/>
                <a:cs typeface="Times New Roman" panose="02020603050405020304" pitchFamily="18" charset="0"/>
              </a:rPr>
              <a:t>3 </a:t>
            </a:r>
            <a:r>
              <a:rPr lang="en-US" altLang="en-US" sz="2400" b="1" dirty="0">
                <a:solidFill>
                  <a:srgbClr val="2C2F34"/>
                </a:solidFill>
                <a:latin typeface="Times New Roman" panose="02020603050405020304" pitchFamily="18" charset="0"/>
                <a:cs typeface="Times New Roman" panose="02020603050405020304" pitchFamily="18" charset="0"/>
              </a:rPr>
              <a:t>+ </a:t>
            </a:r>
            <a:r>
              <a:rPr lang="en-US" altLang="en-US" sz="2400" b="1" dirty="0" smtClean="0">
                <a:solidFill>
                  <a:srgbClr val="2C2F34"/>
                </a:solidFill>
                <a:latin typeface="Times New Roman" panose="02020603050405020304" pitchFamily="18" charset="0"/>
                <a:cs typeface="Times New Roman" panose="02020603050405020304" pitchFamily="18" charset="0"/>
              </a:rPr>
              <a:t>m</a:t>
            </a:r>
            <a:r>
              <a:rPr lang="en-US" altLang="en-US" sz="2400" b="1" baseline="-30000" dirty="0" smtClean="0">
                <a:solidFill>
                  <a:srgbClr val="2C2F34"/>
                </a:solidFill>
                <a:latin typeface="Times New Roman" panose="02020603050405020304" pitchFamily="18" charset="0"/>
                <a:cs typeface="Times New Roman" panose="02020603050405020304" pitchFamily="18" charset="0"/>
              </a:rPr>
              <a:t>5</a:t>
            </a:r>
          </a:p>
          <a:p>
            <a:pPr lvl="0" eaLnBrk="0" fontAlgn="base" hangingPunct="0">
              <a:spcBef>
                <a:spcPct val="0"/>
              </a:spcBef>
              <a:spcAft>
                <a:spcPct val="0"/>
              </a:spcAft>
            </a:pPr>
            <a:endParaRPr lang="en-US" altLang="en-US" sz="2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400" dirty="0">
                <a:solidFill>
                  <a:srgbClr val="2C2F34"/>
                </a:solidFill>
                <a:latin typeface="Times New Roman" panose="02020603050405020304" pitchFamily="18" charset="0"/>
                <a:cs typeface="Times New Roman" panose="02020603050405020304" pitchFamily="18" charset="0"/>
              </a:rPr>
              <a:t>Now putting min terms in the expression</a:t>
            </a:r>
            <a:endParaRPr lang="en-US" altLang="en-US" sz="2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400" b="1" dirty="0" smtClean="0">
                <a:solidFill>
                  <a:srgbClr val="2C2F34"/>
                </a:solidFill>
                <a:latin typeface="Times New Roman" panose="02020603050405020304" pitchFamily="18" charset="0"/>
                <a:cs typeface="Times New Roman" panose="02020603050405020304" pitchFamily="18" charset="0"/>
              </a:rPr>
              <a:t>                              F </a:t>
            </a:r>
            <a:r>
              <a:rPr lang="en-US" altLang="en-US" sz="2400" b="1" dirty="0">
                <a:solidFill>
                  <a:srgbClr val="2C2F34"/>
                </a:solidFill>
                <a:latin typeface="Times New Roman" panose="02020603050405020304" pitchFamily="18" charset="0"/>
                <a:cs typeface="Times New Roman" panose="02020603050405020304" pitchFamily="18" charset="0"/>
              </a:rPr>
              <a:t>= A̅B̅C + A̅BC̅ + A̅BC + AB̅C</a:t>
            </a:r>
            <a:endParaRPr lang="en-US" altLang="en-US" sz="2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sz="2400" dirty="0">
                <a:solidFill>
                  <a:srgbClr val="2C2F34"/>
                </a:solidFill>
                <a:latin typeface="Times New Roman" panose="02020603050405020304" pitchFamily="18" charset="0"/>
                <a:cs typeface="Times New Roman" panose="02020603050405020304" pitchFamily="18" charset="0"/>
              </a:rPr>
              <a:t>Canonical form contains all inputs either complemented or non-complemented in its product terms.</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33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81" y="365125"/>
            <a:ext cx="10515600" cy="1325563"/>
          </a:xfrm>
        </p:spPr>
        <p:txBody>
          <a:bodyPr/>
          <a:lstStyle/>
          <a:p>
            <a:pPr algn="ctr"/>
            <a:r>
              <a:rPr lang="en-IN" sz="3200" b="1" dirty="0">
                <a:latin typeface="Times New Roman" panose="02020603050405020304" pitchFamily="18" charset="0"/>
                <a:cs typeface="Times New Roman" panose="02020603050405020304" pitchFamily="18" charset="0"/>
              </a:rPr>
              <a:t>Non-Canonical SOP Form</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742681" y="1588374"/>
            <a:ext cx="10242998" cy="3785652"/>
          </a:xfrm>
          <a:prstGeom prst="rect">
            <a:avLst/>
          </a:prstGeom>
        </p:spPr>
        <p:txBody>
          <a:bodyPr wrap="square">
            <a:spAutoFit/>
          </a:bodyPr>
          <a:lstStyle/>
          <a:p>
            <a:pPr algn="just"/>
            <a:r>
              <a:rPr lang="en-IN" sz="2400" dirty="0" smtClean="0">
                <a:solidFill>
                  <a:srgbClr val="2C2F34"/>
                </a:solidFill>
                <a:latin typeface="Times New Roman" panose="02020603050405020304" pitchFamily="18" charset="0"/>
                <a:cs typeface="Times New Roman" panose="02020603050405020304" pitchFamily="18" charset="0"/>
              </a:rPr>
              <a:t>The </a:t>
            </a:r>
            <a:r>
              <a:rPr lang="en-IN" sz="2400" dirty="0">
                <a:solidFill>
                  <a:srgbClr val="2C2F34"/>
                </a:solidFill>
                <a:latin typeface="Times New Roman" panose="02020603050405020304" pitchFamily="18" charset="0"/>
                <a:cs typeface="Times New Roman" panose="02020603050405020304" pitchFamily="18" charset="0"/>
              </a:rPr>
              <a:t>product terms are not the min terms but they are simplified. Let’s take the </a:t>
            </a:r>
            <a:r>
              <a:rPr lang="en-IN" sz="2400" dirty="0" smtClean="0">
                <a:solidFill>
                  <a:srgbClr val="2C2F34"/>
                </a:solidFill>
                <a:latin typeface="Times New Roman" panose="02020603050405020304" pitchFamily="18" charset="0"/>
                <a:cs typeface="Times New Roman" panose="02020603050405020304" pitchFamily="18" charset="0"/>
              </a:rPr>
              <a:t> </a:t>
            </a:r>
            <a:r>
              <a:rPr lang="en-IN" sz="2400" dirty="0">
                <a:solidFill>
                  <a:srgbClr val="2C2F34"/>
                </a:solidFill>
                <a:latin typeface="Times New Roman" panose="02020603050405020304" pitchFamily="18" charset="0"/>
                <a:cs typeface="Times New Roman" panose="02020603050405020304" pitchFamily="18" charset="0"/>
              </a:rPr>
              <a:t>function in canonical form as an example</a:t>
            </a:r>
            <a:r>
              <a:rPr lang="en-IN" sz="2400" dirty="0" smtClean="0">
                <a:solidFill>
                  <a:srgbClr val="2C2F34"/>
                </a:solidFill>
                <a:latin typeface="Times New Roman" panose="02020603050405020304" pitchFamily="18" charset="0"/>
                <a:cs typeface="Times New Roman" panose="02020603050405020304" pitchFamily="18" charset="0"/>
              </a:rPr>
              <a:t>.</a:t>
            </a:r>
          </a:p>
          <a:p>
            <a:pPr algn="just"/>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A̅BC̅ + A̅BC + AB̅</a:t>
            </a:r>
            <a:r>
              <a:rPr lang="en-IN" sz="2400" b="1" dirty="0" smtClean="0">
                <a:solidFill>
                  <a:srgbClr val="2C2F34"/>
                </a:solidFill>
                <a:latin typeface="Times New Roman" panose="02020603050405020304" pitchFamily="18" charset="0"/>
                <a:cs typeface="Times New Roman" panose="02020603050405020304" pitchFamily="18" charset="0"/>
              </a:rPr>
              <a:t>C</a:t>
            </a:r>
          </a:p>
          <a:p>
            <a:pPr algn="ctr"/>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A̅B(C̅ + C) + AB̅</a:t>
            </a:r>
            <a:r>
              <a:rPr lang="en-IN" sz="2400" b="1" dirty="0" smtClean="0">
                <a:solidFill>
                  <a:srgbClr val="2C2F34"/>
                </a:solidFill>
                <a:latin typeface="Times New Roman" panose="02020603050405020304" pitchFamily="18" charset="0"/>
                <a:cs typeface="Times New Roman" panose="02020603050405020304" pitchFamily="18" charset="0"/>
              </a:rPr>
              <a:t>C</a:t>
            </a:r>
          </a:p>
          <a:p>
            <a:pPr algn="ctr"/>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A̅B(1) + AB̅</a:t>
            </a:r>
            <a:r>
              <a:rPr lang="en-IN" sz="2400" b="1" dirty="0" smtClean="0">
                <a:solidFill>
                  <a:srgbClr val="2C2F34"/>
                </a:solidFill>
                <a:latin typeface="Times New Roman" panose="02020603050405020304" pitchFamily="18" charset="0"/>
                <a:cs typeface="Times New Roman" panose="02020603050405020304" pitchFamily="18" charset="0"/>
              </a:rPr>
              <a:t>C</a:t>
            </a:r>
          </a:p>
          <a:p>
            <a:pPr algn="ctr"/>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A̅B + AB̅C</a:t>
            </a:r>
            <a:endParaRPr lang="en-IN" sz="2400" b="0" i="0" dirty="0">
              <a:solidFill>
                <a:srgbClr val="2C2F34"/>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841419" y="5374026"/>
            <a:ext cx="10144260" cy="830997"/>
          </a:xfrm>
          <a:prstGeom prst="rect">
            <a:avLst/>
          </a:prstGeom>
        </p:spPr>
        <p:txBody>
          <a:bodyPr wrap="square">
            <a:spAutoFit/>
          </a:bodyPr>
          <a:lstStyle/>
          <a:p>
            <a:r>
              <a:rPr lang="en-IN" sz="2400" dirty="0" smtClean="0">
                <a:solidFill>
                  <a:srgbClr val="2C2F34"/>
                </a:solidFill>
                <a:latin typeface="Times New Roman" panose="02020603050405020304" pitchFamily="18" charset="0"/>
                <a:cs typeface="Times New Roman" panose="02020603050405020304" pitchFamily="18" charset="0"/>
              </a:rPr>
              <a:t>This </a:t>
            </a:r>
            <a:r>
              <a:rPr lang="en-IN" sz="2400" dirty="0">
                <a:solidFill>
                  <a:srgbClr val="2C2F34"/>
                </a:solidFill>
                <a:latin typeface="Times New Roman" panose="02020603050405020304" pitchFamily="18" charset="0"/>
                <a:cs typeface="Times New Roman" panose="02020603050405020304" pitchFamily="18" charset="0"/>
              </a:rPr>
              <a:t>expression is still in Sum of Product form but it is </a:t>
            </a:r>
            <a:r>
              <a:rPr lang="en-IN" sz="2400" dirty="0" smtClean="0">
                <a:solidFill>
                  <a:srgbClr val="2C2F34"/>
                </a:solidFill>
                <a:latin typeface="Times New Roman" panose="02020603050405020304" pitchFamily="18" charset="0"/>
                <a:cs typeface="Times New Roman" panose="02020603050405020304" pitchFamily="18" charset="0"/>
              </a:rPr>
              <a:t>non-canonical </a:t>
            </a:r>
            <a:r>
              <a:rPr lang="en-IN" sz="2400" dirty="0">
                <a:solidFill>
                  <a:srgbClr val="2C2F34"/>
                </a:solidFill>
                <a:latin typeface="Times New Roman" panose="02020603050405020304" pitchFamily="18" charset="0"/>
                <a:cs typeface="Times New Roman" panose="02020603050405020304" pitchFamily="18" charset="0"/>
              </a:rPr>
              <a:t>or non-standardized form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5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442" y="635581"/>
            <a:ext cx="10515600" cy="1325563"/>
          </a:xfrm>
        </p:spPr>
        <p:txBody>
          <a:bodyPr>
            <a:normAutofit/>
          </a:bodyPr>
          <a:lstStyle/>
          <a:p>
            <a:pPr algn="ctr"/>
            <a:r>
              <a:rPr lang="en-IN" sz="3200" b="1" dirty="0">
                <a:latin typeface="Times New Roman" panose="02020603050405020304" pitchFamily="18" charset="0"/>
                <a:cs typeface="Times New Roman" panose="02020603050405020304" pitchFamily="18" charset="0"/>
              </a:rPr>
              <a:t>Minimal SOP Form</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2476496"/>
            <a:ext cx="10108842" cy="1687963"/>
          </a:xfrm>
          <a:prstGeom prst="rect">
            <a:avLst/>
          </a:prstGeom>
        </p:spPr>
        <p:txBody>
          <a:bodyPr wrap="square">
            <a:spAutoFit/>
          </a:bodyPr>
          <a:lstStyle/>
          <a:p>
            <a:pPr>
              <a:lnSpc>
                <a:spcPct val="150000"/>
              </a:lnSpc>
            </a:pPr>
            <a:r>
              <a:rPr lang="en-IN" sz="2400" dirty="0">
                <a:solidFill>
                  <a:srgbClr val="2C2F34"/>
                </a:solidFill>
                <a:latin typeface="Times New Roman" panose="02020603050405020304" pitchFamily="18" charset="0"/>
                <a:cs typeface="Times New Roman" panose="02020603050405020304" pitchFamily="18" charset="0"/>
              </a:rPr>
              <a:t>Minimal SOP form is preferred because it uses the minimum number of gates and input lines. </a:t>
            </a:r>
            <a:r>
              <a:rPr lang="en-IN" sz="2400" dirty="0" smtClean="0">
                <a:solidFill>
                  <a:srgbClr val="2C2F34"/>
                </a:solidFill>
                <a:latin typeface="Times New Roman" panose="02020603050405020304" pitchFamily="18" charset="0"/>
                <a:cs typeface="Times New Roman" panose="02020603050405020304" pitchFamily="18" charset="0"/>
              </a:rPr>
              <a:t>It </a:t>
            </a:r>
            <a:r>
              <a:rPr lang="en-IN" sz="2400" dirty="0">
                <a:solidFill>
                  <a:srgbClr val="2C2F34"/>
                </a:solidFill>
                <a:latin typeface="Times New Roman" panose="02020603050405020304" pitchFamily="18" charset="0"/>
                <a:cs typeface="Times New Roman" panose="02020603050405020304" pitchFamily="18" charset="0"/>
              </a:rPr>
              <a:t>is commercially beneficial because of its compact size, fast speed, and low fabrication cost.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071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2C2F34"/>
                </a:solidFill>
                <a:latin typeface="Times New Roman" panose="02020603050405020304" pitchFamily="18" charset="0"/>
                <a:cs typeface="Times New Roman" panose="02020603050405020304" pitchFamily="18" charset="0"/>
              </a:rPr>
              <a:t>Conversion from Minimal SOP to Canonical SOP Form</a:t>
            </a:r>
            <a:br>
              <a:rPr lang="en-IN" sz="3200" b="1" dirty="0">
                <a:solidFill>
                  <a:srgbClr val="2C2F34"/>
                </a:solidFill>
                <a:latin typeface="Times New Roman" panose="02020603050405020304" pitchFamily="18" charset="0"/>
                <a:cs typeface="Times New Roman" panose="02020603050405020304" pitchFamily="18" charset="0"/>
              </a:rPr>
            </a:br>
            <a:endParaRPr lang="en-IN" sz="3200" dirty="0"/>
          </a:p>
        </p:txBody>
      </p:sp>
      <p:sp>
        <p:nvSpPr>
          <p:cNvPr id="3" name="Rectangle 2"/>
          <p:cNvSpPr/>
          <p:nvPr/>
        </p:nvSpPr>
        <p:spPr>
          <a:xfrm>
            <a:off x="838199" y="1859340"/>
            <a:ext cx="9799749" cy="4154984"/>
          </a:xfrm>
          <a:prstGeom prst="rect">
            <a:avLst/>
          </a:prstGeom>
        </p:spPr>
        <p:txBody>
          <a:bodyPr wrap="square">
            <a:spAutoFit/>
          </a:bodyPr>
          <a:lstStyle/>
          <a:p>
            <a:pPr algn="just"/>
            <a:r>
              <a:rPr lang="en-IN" sz="2400" dirty="0">
                <a:solidFill>
                  <a:srgbClr val="2C2F34"/>
                </a:solidFill>
                <a:latin typeface="Times New Roman" panose="02020603050405020304" pitchFamily="18" charset="0"/>
                <a:cs typeface="Times New Roman" panose="02020603050405020304" pitchFamily="18" charset="0"/>
              </a:rPr>
              <a:t>Minimal SOP form</a:t>
            </a:r>
          </a:p>
          <a:p>
            <a:pPr algn="ctr"/>
            <a:r>
              <a:rPr lang="en-IN" sz="2400" b="1" dirty="0">
                <a:solidFill>
                  <a:srgbClr val="2C2F34"/>
                </a:solidFill>
                <a:latin typeface="Times New Roman" panose="02020603050405020304" pitchFamily="18" charset="0"/>
                <a:cs typeface="Times New Roman" panose="02020603050405020304" pitchFamily="18" charset="0"/>
              </a:rPr>
              <a:t>F = A̅B + B̅C</a:t>
            </a:r>
          </a:p>
          <a:p>
            <a:pPr algn="ctr"/>
            <a:endParaRPr lang="en-IN" sz="2400" dirty="0">
              <a:solidFill>
                <a:srgbClr val="2C2F34"/>
              </a:solidFill>
              <a:latin typeface="Times New Roman" panose="02020603050405020304" pitchFamily="18" charset="0"/>
              <a:cs typeface="Times New Roman" panose="02020603050405020304" pitchFamily="18" charset="0"/>
            </a:endParaRPr>
          </a:p>
          <a:p>
            <a:pPr algn="just"/>
            <a:r>
              <a:rPr lang="en-IN" sz="2400" dirty="0">
                <a:solidFill>
                  <a:srgbClr val="2C2F34"/>
                </a:solidFill>
                <a:latin typeface="Times New Roman" panose="02020603050405020304" pitchFamily="18" charset="0"/>
                <a:cs typeface="Times New Roman" panose="02020603050405020304" pitchFamily="18" charset="0"/>
              </a:rPr>
              <a:t>The term </a:t>
            </a:r>
            <a:r>
              <a:rPr lang="en-IN" sz="2400" b="1" dirty="0">
                <a:solidFill>
                  <a:srgbClr val="2C2F34"/>
                </a:solidFill>
                <a:latin typeface="Times New Roman" panose="02020603050405020304" pitchFamily="18" charset="0"/>
                <a:cs typeface="Times New Roman" panose="02020603050405020304" pitchFamily="18" charset="0"/>
              </a:rPr>
              <a:t>A̅B</a:t>
            </a:r>
            <a:r>
              <a:rPr lang="en-IN" sz="2400" dirty="0">
                <a:solidFill>
                  <a:srgbClr val="2C2F34"/>
                </a:solidFill>
                <a:latin typeface="Times New Roman" panose="02020603050405020304" pitchFamily="18" charset="0"/>
                <a:cs typeface="Times New Roman" panose="02020603050405020304" pitchFamily="18" charset="0"/>
              </a:rPr>
              <a:t> is missing input C. So we will multiply</a:t>
            </a:r>
            <a:r>
              <a:rPr lang="en-IN" sz="2400" b="1" dirty="0">
                <a:solidFill>
                  <a:srgbClr val="2C2F34"/>
                </a:solidFill>
                <a:latin typeface="Times New Roman" panose="02020603050405020304" pitchFamily="18" charset="0"/>
                <a:cs typeface="Times New Roman" panose="02020603050405020304" pitchFamily="18" charset="0"/>
              </a:rPr>
              <a:t> A̅B</a:t>
            </a:r>
            <a:r>
              <a:rPr lang="en-IN" sz="2400" dirty="0">
                <a:solidFill>
                  <a:srgbClr val="2C2F34"/>
                </a:solidFill>
                <a:latin typeface="Times New Roman" panose="02020603050405020304" pitchFamily="18" charset="0"/>
                <a:cs typeface="Times New Roman" panose="02020603050405020304" pitchFamily="18" charset="0"/>
              </a:rPr>
              <a:t> with </a:t>
            </a:r>
            <a:r>
              <a:rPr lang="en-IN" sz="2400" b="1" dirty="0">
                <a:solidFill>
                  <a:srgbClr val="2C2F34"/>
                </a:solidFill>
                <a:latin typeface="Times New Roman" panose="02020603050405020304" pitchFamily="18" charset="0"/>
                <a:cs typeface="Times New Roman" panose="02020603050405020304" pitchFamily="18" charset="0"/>
              </a:rPr>
              <a:t>(C+C̅)</a:t>
            </a:r>
            <a:r>
              <a:rPr lang="en-IN" sz="2400" dirty="0">
                <a:solidFill>
                  <a:srgbClr val="2C2F34"/>
                </a:solidFill>
                <a:latin typeface="Times New Roman" panose="02020603050405020304" pitchFamily="18" charset="0"/>
                <a:cs typeface="Times New Roman" panose="02020603050405020304" pitchFamily="18" charset="0"/>
              </a:rPr>
              <a:t> because</a:t>
            </a:r>
            <a:r>
              <a:rPr lang="en-IN" sz="2400" b="1" dirty="0">
                <a:solidFill>
                  <a:srgbClr val="2C2F34"/>
                </a:solidFill>
                <a:latin typeface="Times New Roman" panose="02020603050405020304" pitchFamily="18" charset="0"/>
                <a:cs typeface="Times New Roman" panose="02020603050405020304" pitchFamily="18" charset="0"/>
              </a:rPr>
              <a:t> (C+C̅ = 1)</a:t>
            </a:r>
            <a:r>
              <a:rPr lang="en-IN" sz="2400" dirty="0">
                <a:solidFill>
                  <a:srgbClr val="2C2F34"/>
                </a:solidFill>
                <a:latin typeface="Times New Roman" panose="02020603050405020304" pitchFamily="18" charset="0"/>
                <a:cs typeface="Times New Roman" panose="02020603050405020304" pitchFamily="18" charset="0"/>
              </a:rPr>
              <a:t>. The term </a:t>
            </a:r>
            <a:r>
              <a:rPr lang="en-IN" sz="2400" b="1" dirty="0">
                <a:solidFill>
                  <a:srgbClr val="2C2F34"/>
                </a:solidFill>
                <a:latin typeface="Times New Roman" panose="02020603050405020304" pitchFamily="18" charset="0"/>
                <a:cs typeface="Times New Roman" panose="02020603050405020304" pitchFamily="18" charset="0"/>
              </a:rPr>
              <a:t>B̅C</a:t>
            </a:r>
            <a:r>
              <a:rPr lang="en-IN" sz="2400" dirty="0">
                <a:solidFill>
                  <a:srgbClr val="2C2F34"/>
                </a:solidFill>
                <a:latin typeface="Times New Roman" panose="02020603050405020304" pitchFamily="18" charset="0"/>
                <a:cs typeface="Times New Roman" panose="02020603050405020304" pitchFamily="18" charset="0"/>
              </a:rPr>
              <a:t> is missing input </a:t>
            </a:r>
            <a:r>
              <a:rPr lang="en-IN" sz="2400" b="1" dirty="0">
                <a:solidFill>
                  <a:srgbClr val="2C2F34"/>
                </a:solidFill>
                <a:latin typeface="Times New Roman" panose="02020603050405020304" pitchFamily="18" charset="0"/>
                <a:cs typeface="Times New Roman" panose="02020603050405020304" pitchFamily="18" charset="0"/>
              </a:rPr>
              <a:t>A</a:t>
            </a:r>
            <a:r>
              <a:rPr lang="en-IN" sz="2400" dirty="0">
                <a:solidFill>
                  <a:srgbClr val="2C2F34"/>
                </a:solidFill>
                <a:latin typeface="Times New Roman" panose="02020603050405020304" pitchFamily="18" charset="0"/>
                <a:cs typeface="Times New Roman" panose="02020603050405020304" pitchFamily="18" charset="0"/>
              </a:rPr>
              <a:t>. so it will be multiplied with </a:t>
            </a:r>
            <a:r>
              <a:rPr lang="en-IN" sz="2400" b="1" dirty="0">
                <a:solidFill>
                  <a:srgbClr val="2C2F34"/>
                </a:solidFill>
                <a:latin typeface="Times New Roman" panose="02020603050405020304" pitchFamily="18" charset="0"/>
                <a:cs typeface="Times New Roman" panose="02020603050405020304" pitchFamily="18" charset="0"/>
              </a:rPr>
              <a:t>(A+A̅)</a:t>
            </a:r>
          </a:p>
          <a:p>
            <a:pPr algn="just"/>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C̅) + B̅C(A + A̅)</a:t>
            </a:r>
            <a:endParaRPr lang="en-IN" sz="2400" dirty="0">
              <a:solidFill>
                <a:srgbClr val="2C2F34"/>
              </a:solidFill>
              <a:latin typeface="Times New Roman" panose="02020603050405020304" pitchFamily="18" charset="0"/>
              <a:cs typeface="Times New Roman" panose="02020603050405020304" pitchFamily="18" charset="0"/>
            </a:endParaRPr>
          </a:p>
          <a:p>
            <a:pPr algn="ctr"/>
            <a:r>
              <a:rPr lang="en-IN" sz="2400" b="1" dirty="0">
                <a:solidFill>
                  <a:srgbClr val="2C2F34"/>
                </a:solidFill>
                <a:latin typeface="Times New Roman" panose="02020603050405020304" pitchFamily="18" charset="0"/>
                <a:cs typeface="Times New Roman" panose="02020603050405020304" pitchFamily="18" charset="0"/>
              </a:rPr>
              <a:t>F = A̅BC + A̅BC̅ + AB̅C + A̅B̅C</a:t>
            </a:r>
          </a:p>
          <a:p>
            <a:pPr algn="ctr"/>
            <a:endParaRPr lang="en-IN" sz="2400" dirty="0">
              <a:solidFill>
                <a:srgbClr val="2C2F34"/>
              </a:solidFill>
              <a:latin typeface="Times New Roman" panose="02020603050405020304" pitchFamily="18" charset="0"/>
              <a:cs typeface="Times New Roman" panose="02020603050405020304" pitchFamily="18" charset="0"/>
            </a:endParaRPr>
          </a:p>
          <a:p>
            <a:pPr algn="just"/>
            <a:r>
              <a:rPr lang="en-IN" sz="2400" dirty="0">
                <a:solidFill>
                  <a:srgbClr val="2C2F34"/>
                </a:solidFill>
                <a:latin typeface="Times New Roman" panose="02020603050405020304" pitchFamily="18" charset="0"/>
                <a:cs typeface="Times New Roman" panose="02020603050405020304" pitchFamily="18" charset="0"/>
              </a:rPr>
              <a:t>Now, this expression is in canonical form.</a:t>
            </a:r>
          </a:p>
        </p:txBody>
      </p:sp>
    </p:spTree>
    <p:extLst>
      <p:ext uri="{BB962C8B-B14F-4D97-AF65-F5344CB8AC3E}">
        <p14:creationId xmlns:p14="http://schemas.microsoft.com/office/powerpoint/2010/main" val="1802623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2611" y="249215"/>
            <a:ext cx="10515600" cy="1325563"/>
          </a:xfrm>
        </p:spPr>
        <p:txBody>
          <a:bodyPr>
            <a:normAutofit/>
          </a:bodyPr>
          <a:lstStyle/>
          <a:p>
            <a:r>
              <a:rPr lang="en-IN" sz="3200" b="1" dirty="0" smtClean="0">
                <a:latin typeface="Times New Roman" panose="02020603050405020304" pitchFamily="18" charset="0"/>
                <a:cs typeface="Times New Roman" panose="02020603050405020304" pitchFamily="18" charset="0"/>
              </a:rPr>
              <a:t>     Duality theorem</a:t>
            </a:r>
            <a:endParaRPr lang="en-IN" sz="3200" b="1" dirty="0">
              <a:latin typeface="Times New Roman" panose="02020603050405020304" pitchFamily="18" charset="0"/>
              <a:cs typeface="Times New Roman" panose="02020603050405020304" pitchFamily="18" charset="0"/>
            </a:endParaRPr>
          </a:p>
        </p:txBody>
      </p:sp>
      <p:sp>
        <p:nvSpPr>
          <p:cNvPr id="3" name="Rectangle 2"/>
          <p:cNvSpPr/>
          <p:nvPr/>
        </p:nvSpPr>
        <p:spPr>
          <a:xfrm>
            <a:off x="708337" y="1389981"/>
            <a:ext cx="10045521" cy="4170372"/>
          </a:xfrm>
          <a:prstGeom prst="rect">
            <a:avLst/>
          </a:prstGeom>
        </p:spPr>
        <p:txBody>
          <a:bodyPr wrap="square">
            <a:spAutoFit/>
          </a:bodyPr>
          <a:lstStyle/>
          <a:p>
            <a:pPr algn="just" fontAlgn="base">
              <a:spcAft>
                <a:spcPts val="1000"/>
              </a:spcAft>
              <a:buFont typeface="Arial" panose="020B0604020202020204" pitchFamily="34" charset="0"/>
              <a:buChar char="•"/>
            </a:pPr>
            <a:r>
              <a:rPr lang="en-IN" sz="2400" dirty="0">
                <a:solidFill>
                  <a:srgbClr val="000000"/>
                </a:solidFill>
                <a:latin typeface="Times New Roman" panose="02020603050405020304" pitchFamily="18" charset="0"/>
                <a:cs typeface="Times New Roman" panose="02020603050405020304" pitchFamily="18" charset="0"/>
              </a:rPr>
              <a:t>According to the duality principle, if we have postulates or if we have theorems of Boolean Algebra for any one type of operation then the operation can be converted into another type of operation.</a:t>
            </a:r>
          </a:p>
          <a:p>
            <a:pPr algn="just" fontAlgn="base">
              <a:spcAft>
                <a:spcPts val="1000"/>
              </a:spcAft>
              <a:buFont typeface="Arial" panose="020B0604020202020204" pitchFamily="34" charset="0"/>
              <a:buChar char="•"/>
            </a:pPr>
            <a:r>
              <a:rPr lang="en-IN" sz="2400" dirty="0">
                <a:solidFill>
                  <a:srgbClr val="000000"/>
                </a:solidFill>
                <a:latin typeface="Times New Roman" panose="02020603050405020304" pitchFamily="18" charset="0"/>
                <a:cs typeface="Times New Roman" panose="02020603050405020304" pitchFamily="18" charset="0"/>
              </a:rPr>
              <a:t> In other words  AND can be converted to OR and OR can be converted into AND</a:t>
            </a:r>
          </a:p>
          <a:p>
            <a:pPr algn="just" fontAlgn="base">
              <a:spcAft>
                <a:spcPts val="1000"/>
              </a:spcAft>
              <a:buFont typeface="Arial" panose="020B0604020202020204" pitchFamily="34" charset="0"/>
              <a:buChar char="•"/>
            </a:pPr>
            <a:r>
              <a:rPr lang="en-IN" sz="2400" dirty="0">
                <a:solidFill>
                  <a:srgbClr val="000000"/>
                </a:solidFill>
                <a:latin typeface="Times New Roman" panose="02020603050405020304" pitchFamily="18" charset="0"/>
                <a:cs typeface="Times New Roman" panose="02020603050405020304" pitchFamily="18" charset="0"/>
              </a:rPr>
              <a:t>We can interchange '0 with 1', '1 with 0', '(+) sign with (.) sign' and '(.) sign with (+) sign' to perform dual operation. T</a:t>
            </a:r>
          </a:p>
          <a:p>
            <a:pPr algn="just" fontAlgn="base">
              <a:buFont typeface="Arial" panose="020B0604020202020204" pitchFamily="34" charset="0"/>
              <a:buChar char="•"/>
            </a:pPr>
            <a:r>
              <a:rPr lang="en-IN" sz="2400" dirty="0">
                <a:solidFill>
                  <a:srgbClr val="000000"/>
                </a:solidFill>
                <a:latin typeface="Times New Roman" panose="02020603050405020304" pitchFamily="18" charset="0"/>
                <a:cs typeface="Times New Roman" panose="02020603050405020304" pitchFamily="18" charset="0"/>
              </a:rPr>
              <a:t>This principle ensures that if a theorem is proved using postulates of Boolean algebra, then the dual of this theorem automatically holds and there is no requirement of proving it separately.</a:t>
            </a:r>
            <a:endParaRPr lang="en-IN" sz="2400" i="0" dirty="0">
              <a:solidFill>
                <a:srgbClr val="000000"/>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708336" y="5802407"/>
            <a:ext cx="10045521" cy="830997"/>
          </a:xfrm>
          <a:prstGeom prst="rect">
            <a:avLst/>
          </a:prstGeom>
        </p:spPr>
        <p:txBody>
          <a:bodyPr wrap="square">
            <a:spAutoFit/>
          </a:bodyPr>
          <a:lstStyle/>
          <a:p>
            <a:pPr algn="just"/>
            <a:r>
              <a:rPr lang="en-IN" sz="2400" b="1" dirty="0">
                <a:solidFill>
                  <a:srgbClr val="000000"/>
                </a:solidFill>
                <a:latin typeface="Times New Roman" panose="02020603050405020304" pitchFamily="18" charset="0"/>
                <a:cs typeface="Times New Roman" panose="02020603050405020304" pitchFamily="18" charset="0"/>
              </a:rPr>
              <a:t>Duality Principle</a:t>
            </a:r>
            <a:r>
              <a:rPr lang="en-IN" sz="2400" dirty="0">
                <a:solidFill>
                  <a:srgbClr val="000000"/>
                </a:solidFill>
                <a:latin typeface="Times New Roman" panose="02020603050405020304" pitchFamily="18" charset="0"/>
                <a:cs typeface="Times New Roman" panose="02020603050405020304" pitchFamily="18" charset="0"/>
              </a:rPr>
              <a:t>: The Duality principle states that when both sides are replaced by their </a:t>
            </a:r>
            <a:r>
              <a:rPr lang="en-IN" sz="2400" dirty="0" smtClean="0">
                <a:solidFill>
                  <a:srgbClr val="000000"/>
                </a:solidFill>
                <a:latin typeface="Times New Roman" panose="02020603050405020304" pitchFamily="18" charset="0"/>
                <a:cs typeface="Times New Roman" panose="02020603050405020304" pitchFamily="18" charset="0"/>
              </a:rPr>
              <a:t>duals </a:t>
            </a:r>
            <a:r>
              <a:rPr lang="en-IN" sz="2400" dirty="0">
                <a:solidFill>
                  <a:srgbClr val="000000"/>
                </a:solidFill>
                <a:latin typeface="Times New Roman" panose="02020603050405020304" pitchFamily="18" charset="0"/>
                <a:cs typeface="Times New Roman" panose="02020603050405020304" pitchFamily="18" charset="0"/>
              </a:rPr>
              <a:t>the Boolean identity remains valid.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158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30864434"/>
              </p:ext>
            </p:extLst>
          </p:nvPr>
        </p:nvGraphicFramePr>
        <p:xfrm>
          <a:off x="2355975" y="1749921"/>
          <a:ext cx="7575080" cy="4422440"/>
        </p:xfrm>
        <a:graphic>
          <a:graphicData uri="http://schemas.openxmlformats.org/drawingml/2006/table">
            <a:tbl>
              <a:tblPr/>
              <a:tblGrid>
                <a:gridCol w="1748906"/>
                <a:gridCol w="1748906"/>
                <a:gridCol w="2022831"/>
                <a:gridCol w="2054437"/>
              </a:tblGrid>
              <a:tr h="475397">
                <a:tc>
                  <a:txBody>
                    <a:bodyPr/>
                    <a:lstStyle/>
                    <a:p>
                      <a:pPr algn="ctr" rtl="0" fontAlgn="ctr">
                        <a:spcBef>
                          <a:spcPts val="0"/>
                        </a:spcBef>
                        <a:spcAft>
                          <a:spcPts val="0"/>
                        </a:spcAft>
                      </a:pPr>
                      <a:r>
                        <a:rPr lang="en-IN" sz="1300" b="1" dirty="0">
                          <a:solidFill>
                            <a:srgbClr val="000000"/>
                          </a:solidFill>
                          <a:effectLst/>
                          <a:latin typeface="Open Sans"/>
                        </a:rPr>
                        <a:t>Given Expression</a:t>
                      </a:r>
                      <a:endParaRPr lang="en-IN" dirty="0">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IN" sz="1300" b="1">
                          <a:solidFill>
                            <a:srgbClr val="000000"/>
                          </a:solidFill>
                          <a:effectLst/>
                          <a:latin typeface="Open Sans"/>
                        </a:rPr>
                        <a:t>Dual</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IN" sz="1300" b="1">
                          <a:solidFill>
                            <a:srgbClr val="000000"/>
                          </a:solidFill>
                          <a:effectLst/>
                          <a:latin typeface="Open Sans"/>
                        </a:rPr>
                        <a:t>Given Expression</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IN" sz="1300" b="1">
                          <a:solidFill>
                            <a:srgbClr val="000000"/>
                          </a:solidFill>
                          <a:effectLst/>
                          <a:latin typeface="Open Sans"/>
                        </a:rPr>
                        <a:t>Dual</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75397">
                <a:tc>
                  <a:txBody>
                    <a:bodyPr/>
                    <a:lstStyle/>
                    <a:p>
                      <a:pPr rtl="0" fontAlgn="ctr">
                        <a:spcBef>
                          <a:spcPts val="0"/>
                        </a:spcBef>
                        <a:spcAft>
                          <a:spcPts val="0"/>
                        </a:spcAft>
                      </a:pPr>
                      <a:r>
                        <a:rPr lang="en-IN" sz="1300">
                          <a:solidFill>
                            <a:srgbClr val="000000"/>
                          </a:solidFill>
                          <a:effectLst/>
                          <a:latin typeface="Open Sans"/>
                        </a:rPr>
                        <a:t>0 = 1</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dirty="0">
                          <a:solidFill>
                            <a:srgbClr val="000000"/>
                          </a:solidFill>
                          <a:effectLst/>
                          <a:latin typeface="Open Sans"/>
                        </a:rPr>
                        <a:t>1 = 0</a:t>
                      </a:r>
                      <a:endParaRPr lang="en-IN" dirty="0">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 (A+B) = A</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 + A.B = A</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75397">
                <a:tc>
                  <a:txBody>
                    <a:bodyPr/>
                    <a:lstStyle/>
                    <a:p>
                      <a:pPr rtl="0" fontAlgn="ctr">
                        <a:spcBef>
                          <a:spcPts val="0"/>
                        </a:spcBef>
                        <a:spcAft>
                          <a:spcPts val="0"/>
                        </a:spcAft>
                      </a:pPr>
                      <a:r>
                        <a:rPr lang="en-IN" sz="1300">
                          <a:solidFill>
                            <a:srgbClr val="000000"/>
                          </a:solidFill>
                          <a:effectLst/>
                          <a:latin typeface="Open Sans"/>
                        </a:rPr>
                        <a:t>0.1 = 0</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1 + 0 = 1</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 = A + B</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 = A.B</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65817">
                <a:tc>
                  <a:txBody>
                    <a:bodyPr/>
                    <a:lstStyle/>
                    <a:p>
                      <a:pPr rtl="0" fontAlgn="ctr">
                        <a:spcBef>
                          <a:spcPts val="0"/>
                        </a:spcBef>
                        <a:spcAft>
                          <a:spcPts val="0"/>
                        </a:spcAft>
                      </a:pPr>
                      <a:r>
                        <a:rPr lang="en-IN" sz="1300">
                          <a:solidFill>
                            <a:srgbClr val="000000"/>
                          </a:solidFill>
                          <a:effectLst/>
                          <a:latin typeface="Open Sans"/>
                        </a:rPr>
                        <a:t>A.0 = 0</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 + 1 = 1</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pt-BR" sz="1300">
                          <a:solidFill>
                            <a:srgbClr val="000000"/>
                          </a:solidFill>
                          <a:effectLst/>
                          <a:latin typeface="Open Sans"/>
                        </a:rPr>
                        <a:t>(A+C) (A +B) = AB + AC</a:t>
                      </a:r>
                      <a:endParaRPr lang="pt-BR">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AC + AB = (A+B). (A+C)</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65817">
                <a:tc>
                  <a:txBody>
                    <a:bodyPr/>
                    <a:lstStyle/>
                    <a:p>
                      <a:pPr rtl="0" fontAlgn="ctr">
                        <a:spcBef>
                          <a:spcPts val="0"/>
                        </a:spcBef>
                        <a:spcAft>
                          <a:spcPts val="0"/>
                        </a:spcAft>
                      </a:pPr>
                      <a:r>
                        <a:rPr lang="en-IN" sz="1300">
                          <a:solidFill>
                            <a:srgbClr val="000000"/>
                          </a:solidFill>
                          <a:effectLst/>
                          <a:latin typeface="Open Sans"/>
                        </a:rPr>
                        <a:t>A.B = B. A</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 + B = B + A</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 = AB + AB +AB</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 = (A+B).(A+B).(A+B)</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75397">
                <a:tc>
                  <a:txBody>
                    <a:bodyPr/>
                    <a:lstStyle/>
                    <a:p>
                      <a:pPr rtl="0" fontAlgn="ctr">
                        <a:spcBef>
                          <a:spcPts val="0"/>
                        </a:spcBef>
                        <a:spcAft>
                          <a:spcPts val="0"/>
                        </a:spcAft>
                      </a:pPr>
                      <a:r>
                        <a:rPr lang="en-IN" sz="1300">
                          <a:solidFill>
                            <a:srgbClr val="000000"/>
                          </a:solidFill>
                          <a:effectLst/>
                          <a:latin typeface="Open Sans"/>
                        </a:rPr>
                        <a:t>A.A = 0</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 + A = 1</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 + A + AB = 0</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((A+B)).A.(A+B) = 1</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89218">
                <a:tc>
                  <a:txBody>
                    <a:bodyPr/>
                    <a:lstStyle/>
                    <a:p>
                      <a:pPr rtl="0" fontAlgn="ctr">
                        <a:spcBef>
                          <a:spcPts val="0"/>
                        </a:spcBef>
                        <a:spcAft>
                          <a:spcPts val="0"/>
                        </a:spcAft>
                      </a:pPr>
                      <a:r>
                        <a:rPr lang="en-IN" sz="1300">
                          <a:solidFill>
                            <a:srgbClr val="000000"/>
                          </a:solidFill>
                          <a:effectLst/>
                          <a:latin typeface="Open Sans"/>
                        </a:rPr>
                        <a:t>A. (B.C) = (A.B). C</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en-IN" sz="1300">
                          <a:solidFill>
                            <a:srgbClr val="000000"/>
                          </a:solidFill>
                          <a:effectLst/>
                          <a:latin typeface="Open Sans"/>
                        </a:rPr>
                        <a:t>A+(B+C) = (A+B) + C</a:t>
                      </a: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ctr"/>
                      <a:r>
                        <a:rPr lang="en-IN">
                          <a:effectLst/>
                          <a:latin typeface="Open Sans"/>
                        </a:rPr>
                        <a:t/>
                      </a:r>
                      <a:br>
                        <a:rPr lang="en-IN">
                          <a:effectLst/>
                          <a:latin typeface="Open Sans"/>
                        </a:rPr>
                      </a:br>
                      <a:endParaRPr lang="en-IN">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ctr"/>
                      <a:r>
                        <a:rPr lang="en-IN" dirty="0">
                          <a:effectLst/>
                          <a:latin typeface="Open Sans"/>
                        </a:rPr>
                        <a:t/>
                      </a:r>
                      <a:br>
                        <a:rPr lang="en-IN" dirty="0">
                          <a:effectLst/>
                          <a:latin typeface="Open Sans"/>
                        </a:rPr>
                      </a:br>
                      <a:endParaRPr lang="en-IN" dirty="0">
                        <a:effectLst/>
                        <a:latin typeface="Open Sans"/>
                      </a:endParaRPr>
                    </a:p>
                  </a:txBody>
                  <a:tcPr marL="63094" marR="63094" marT="63094" marB="630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369714" y="548103"/>
            <a:ext cx="7637171" cy="7745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Boolean Expressions and Their Corresponding Duals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Open Sans"/>
              </a:rPr>
              <a:t> </a:t>
            </a: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36895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3FDD8F-A511-73CA-1456-5DEE27D38680}"/>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BOOLEAN ALGEBRA</a:t>
            </a:r>
          </a:p>
        </p:txBody>
      </p:sp>
      <p:sp>
        <p:nvSpPr>
          <p:cNvPr id="3" name="Content Placeholder 2">
            <a:extLst>
              <a:ext uri="{FF2B5EF4-FFF2-40B4-BE49-F238E27FC236}">
                <a16:creationId xmlns="" xmlns:a16="http://schemas.microsoft.com/office/drawing/2014/main" id="{063FE754-2199-8472-701A-94F248F74D3B}"/>
              </a:ext>
            </a:extLst>
          </p:cNvPr>
          <p:cNvSpPr>
            <a:spLocks noGrp="1"/>
          </p:cNvSpPr>
          <p:nvPr>
            <p:ph idx="1"/>
          </p:nvPr>
        </p:nvSpPr>
        <p:spPr/>
        <p:txBody>
          <a:bodyPr/>
          <a:lstStyle/>
          <a:p>
            <a:pPr algn="just" eaLnBrk="1" hangingPunct="1">
              <a:lnSpc>
                <a:spcPct val="80000"/>
              </a:lnSpc>
            </a:pPr>
            <a:r>
              <a:rPr lang="en-US" sz="2400" dirty="0">
                <a:latin typeface="Times New Roman" panose="02020603050405020304" pitchFamily="18" charset="0"/>
                <a:cs typeface="Times New Roman" panose="02020603050405020304" pitchFamily="18" charset="0"/>
              </a:rPr>
              <a:t>It is used to perform the logical operations in digital computer.</a:t>
            </a:r>
          </a:p>
          <a:p>
            <a:pPr algn="just" eaLnBrk="1" hangingPunct="1">
              <a:lnSpc>
                <a:spcPct val="80000"/>
              </a:lnSpc>
            </a:pPr>
            <a:r>
              <a:rPr lang="en-US" sz="2400" dirty="0">
                <a:latin typeface="Times New Roman" panose="02020603050405020304" pitchFamily="18" charset="0"/>
                <a:cs typeface="Times New Roman" panose="02020603050405020304" pitchFamily="18" charset="0"/>
              </a:rPr>
              <a:t>In digital computer True represent by ‘1’ (high volt) and False represent by ‘0’ (low volt)</a:t>
            </a:r>
          </a:p>
          <a:p>
            <a:pPr algn="just" eaLnBrk="1" hangingPunct="1">
              <a:lnSpc>
                <a:spcPct val="80000"/>
              </a:lnSpc>
            </a:pPr>
            <a:r>
              <a:rPr lang="en-US" sz="2400" dirty="0">
                <a:latin typeface="Times New Roman" panose="02020603050405020304" pitchFamily="18" charset="0"/>
                <a:cs typeface="Times New Roman" panose="02020603050405020304" pitchFamily="18" charset="0"/>
              </a:rPr>
              <a:t>Logical operations are performed by logical operators. The fundamental logical operators are:</a:t>
            </a:r>
          </a:p>
          <a:p>
            <a:pPr algn="just" eaLnBrk="1" hangingPunct="1">
              <a:lnSpc>
                <a:spcPct val="80000"/>
              </a:lnSpc>
              <a:buFont typeface="Wingdings" pitchFamily="2" charset="2"/>
              <a:buNone/>
            </a:pPr>
            <a:r>
              <a:rPr lang="en-US" sz="2400" dirty="0">
                <a:latin typeface="Times New Roman" panose="02020603050405020304" pitchFamily="18" charset="0"/>
                <a:cs typeface="Times New Roman" panose="02020603050405020304" pitchFamily="18" charset="0"/>
              </a:rPr>
              <a:t>		1.	AND (conjunction)</a:t>
            </a:r>
          </a:p>
          <a:p>
            <a:pPr algn="just" eaLnBrk="1" hangingPunct="1">
              <a:lnSpc>
                <a:spcPct val="80000"/>
              </a:lnSpc>
              <a:buFont typeface="Wingdings" pitchFamily="2" charset="2"/>
              <a:buNone/>
            </a:pPr>
            <a:r>
              <a:rPr lang="en-US" sz="2400" dirty="0">
                <a:latin typeface="Times New Roman" panose="02020603050405020304" pitchFamily="18" charset="0"/>
                <a:cs typeface="Times New Roman" panose="02020603050405020304" pitchFamily="18" charset="0"/>
              </a:rPr>
              <a:t>		2.	OR (disjunction)</a:t>
            </a:r>
          </a:p>
          <a:p>
            <a:pPr algn="just" eaLnBrk="1" hangingPunct="1">
              <a:lnSpc>
                <a:spcPct val="80000"/>
              </a:lnSpc>
              <a:buFont typeface="Wingdings" pitchFamily="2" charset="2"/>
              <a:buNone/>
            </a:pPr>
            <a:r>
              <a:rPr lang="en-US" sz="2400" dirty="0">
                <a:latin typeface="Times New Roman" panose="02020603050405020304" pitchFamily="18" charset="0"/>
                <a:cs typeface="Times New Roman" panose="02020603050405020304" pitchFamily="18" charset="0"/>
              </a:rPr>
              <a:t>		3.	NOT (negation/complement)</a:t>
            </a:r>
          </a:p>
          <a:p>
            <a:endParaRPr lang="en-US" dirty="0"/>
          </a:p>
        </p:txBody>
      </p:sp>
    </p:spTree>
    <p:extLst>
      <p:ext uri="{BB962C8B-B14F-4D97-AF65-F5344CB8AC3E}">
        <p14:creationId xmlns:p14="http://schemas.microsoft.com/office/powerpoint/2010/main" val="1104075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err="1">
                <a:latin typeface="Times New Roman" panose="02020603050405020304" pitchFamily="18" charset="0"/>
                <a:cs typeface="Times New Roman" panose="02020603050405020304" pitchFamily="18" charset="0"/>
              </a:rPr>
              <a:t>Karnaugh</a:t>
            </a:r>
            <a:r>
              <a:rPr lang="en-IN" sz="3200" b="1" dirty="0">
                <a:latin typeface="Times New Roman" panose="02020603050405020304" pitchFamily="18" charset="0"/>
                <a:cs typeface="Times New Roman" panose="02020603050405020304" pitchFamily="18" charset="0"/>
              </a:rPr>
              <a:t> Map(K-Map) method</a:t>
            </a:r>
            <a:br>
              <a:rPr lang="en-IN" sz="3200" b="1" dirty="0">
                <a:latin typeface="Times New Roman" panose="02020603050405020304" pitchFamily="18" charset="0"/>
                <a:cs typeface="Times New Roman" panose="02020603050405020304" pitchFamily="18" charset="0"/>
              </a:rPr>
            </a:br>
            <a:endParaRPr lang="en-IN" sz="3200" b="1"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1229023"/>
            <a:ext cx="10280374" cy="1200329"/>
          </a:xfrm>
          <a:prstGeom prst="rect">
            <a:avLst/>
          </a:prstGeom>
        </p:spPr>
        <p:txBody>
          <a:bodyPr wrap="square">
            <a:spAutoFit/>
          </a:bodyPr>
          <a:lstStyle/>
          <a:p>
            <a:r>
              <a:rPr lang="en-IN" sz="2400" dirty="0">
                <a:solidFill>
                  <a:srgbClr val="333333"/>
                </a:solidFill>
                <a:latin typeface="Times New Roman" panose="02020603050405020304" pitchFamily="18" charset="0"/>
                <a:cs typeface="Times New Roman" panose="02020603050405020304" pitchFamily="18" charset="0"/>
              </a:rPr>
              <a:t>The </a:t>
            </a:r>
            <a:r>
              <a:rPr lang="en-IN" sz="2400" b="1" dirty="0">
                <a:solidFill>
                  <a:srgbClr val="333333"/>
                </a:solidFill>
                <a:latin typeface="Times New Roman" panose="02020603050405020304" pitchFamily="18" charset="0"/>
                <a:cs typeface="Times New Roman" panose="02020603050405020304" pitchFamily="18" charset="0"/>
              </a:rPr>
              <a:t>K-map </a:t>
            </a:r>
            <a:r>
              <a:rPr lang="en-IN" sz="2400" dirty="0">
                <a:solidFill>
                  <a:srgbClr val="333333"/>
                </a:solidFill>
                <a:latin typeface="Times New Roman" panose="02020603050405020304" pitchFamily="18" charset="0"/>
                <a:cs typeface="Times New Roman" panose="02020603050405020304" pitchFamily="18" charset="0"/>
              </a:rPr>
              <a:t>is a systematic way of simplifying Boolean expressions. With the help of the K-map method, we can find the simplest POS and SOP expression, which is known as the minimum expression</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838200" y="2536952"/>
            <a:ext cx="10280374" cy="3416320"/>
          </a:xfrm>
          <a:prstGeom prst="rect">
            <a:avLst/>
          </a:prstGeom>
        </p:spPr>
        <p:txBody>
          <a:bodyPr wrap="square">
            <a:spAutoFit/>
          </a:bodyPr>
          <a:lstStyle/>
          <a:p>
            <a:pPr algn="just"/>
            <a:r>
              <a:rPr lang="en-IN" sz="2400" dirty="0" smtClean="0">
                <a:solidFill>
                  <a:srgbClr val="333333"/>
                </a:solidFill>
                <a:latin typeface="Times New Roman" panose="02020603050405020304" pitchFamily="18" charset="0"/>
                <a:cs typeface="Times New Roman" panose="02020603050405020304" pitchFamily="18" charset="0"/>
              </a:rPr>
              <a:t>The </a:t>
            </a:r>
            <a:r>
              <a:rPr lang="en-IN" sz="2400" dirty="0">
                <a:solidFill>
                  <a:srgbClr val="333333"/>
                </a:solidFill>
                <a:latin typeface="Times New Roman" panose="02020603050405020304" pitchFamily="18" charset="0"/>
                <a:cs typeface="Times New Roman" panose="02020603050405020304" pitchFamily="18" charset="0"/>
              </a:rPr>
              <a:t>following steps used to solve the expressions using K-map:</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First, we find the K-map as per the number of variables.</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Find the </a:t>
            </a:r>
            <a:r>
              <a:rPr lang="en-IN" sz="2400" dirty="0" err="1">
                <a:solidFill>
                  <a:srgbClr val="000000"/>
                </a:solidFill>
                <a:latin typeface="Times New Roman" panose="02020603050405020304" pitchFamily="18" charset="0"/>
                <a:cs typeface="Times New Roman" panose="02020603050405020304" pitchFamily="18" charset="0"/>
              </a:rPr>
              <a:t>maxterm</a:t>
            </a:r>
            <a:r>
              <a:rPr lang="en-IN" sz="2400" dirty="0">
                <a:solidFill>
                  <a:srgbClr val="000000"/>
                </a:solidFill>
                <a:latin typeface="Times New Roman" panose="02020603050405020304" pitchFamily="18" charset="0"/>
                <a:cs typeface="Times New Roman" panose="02020603050405020304" pitchFamily="18" charset="0"/>
              </a:rPr>
              <a:t> and </a:t>
            </a:r>
            <a:r>
              <a:rPr lang="en-IN" sz="2400" dirty="0" err="1">
                <a:solidFill>
                  <a:srgbClr val="000000"/>
                </a:solidFill>
                <a:latin typeface="Times New Roman" panose="02020603050405020304" pitchFamily="18" charset="0"/>
                <a:cs typeface="Times New Roman" panose="02020603050405020304" pitchFamily="18" charset="0"/>
              </a:rPr>
              <a:t>minterm</a:t>
            </a:r>
            <a:r>
              <a:rPr lang="en-IN" sz="2400" dirty="0">
                <a:solidFill>
                  <a:srgbClr val="000000"/>
                </a:solidFill>
                <a:latin typeface="Times New Roman" panose="02020603050405020304" pitchFamily="18" charset="0"/>
                <a:cs typeface="Times New Roman" panose="02020603050405020304" pitchFamily="18" charset="0"/>
              </a:rPr>
              <a:t> in the given expression.</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Fill cells of K-map for SOP with 1 respective to the </a:t>
            </a:r>
            <a:r>
              <a:rPr lang="en-IN" sz="2400" dirty="0" err="1">
                <a:solidFill>
                  <a:srgbClr val="000000"/>
                </a:solidFill>
                <a:latin typeface="Times New Roman" panose="02020603050405020304" pitchFamily="18" charset="0"/>
                <a:cs typeface="Times New Roman" panose="02020603050405020304" pitchFamily="18" charset="0"/>
              </a:rPr>
              <a:t>minterms</a:t>
            </a:r>
            <a:r>
              <a:rPr lang="en-IN" sz="2400" dirty="0">
                <a:solidFill>
                  <a:srgbClr val="000000"/>
                </a:solidFill>
                <a:latin typeface="Times New Roman" panose="02020603050405020304" pitchFamily="18" charset="0"/>
                <a:cs typeface="Times New Roman" panose="02020603050405020304" pitchFamily="18" charset="0"/>
              </a:rPr>
              <a:t>.</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Fill cells of the block for POS with 0 respective to the </a:t>
            </a:r>
            <a:r>
              <a:rPr lang="en-IN" sz="2400" dirty="0" err="1">
                <a:solidFill>
                  <a:srgbClr val="000000"/>
                </a:solidFill>
                <a:latin typeface="Times New Roman" panose="02020603050405020304" pitchFamily="18" charset="0"/>
                <a:cs typeface="Times New Roman" panose="02020603050405020304" pitchFamily="18" charset="0"/>
              </a:rPr>
              <a:t>maxterm</a:t>
            </a:r>
            <a:r>
              <a:rPr lang="en-IN" sz="2400" dirty="0">
                <a:solidFill>
                  <a:srgbClr val="000000"/>
                </a:solidFill>
                <a:latin typeface="Times New Roman" panose="02020603050405020304" pitchFamily="18" charset="0"/>
                <a:cs typeface="Times New Roman" panose="02020603050405020304" pitchFamily="18" charset="0"/>
              </a:rPr>
              <a:t>.</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Next, we create rectangular groups that contain total terms in the power of two like 2, 4, 8, … and try to cover as many elements as we can in one group.</a:t>
            </a:r>
          </a:p>
          <a:p>
            <a:pPr algn="just">
              <a:buFont typeface="+mj-lt"/>
              <a:buAutoNum type="arabicPeriod"/>
            </a:pPr>
            <a:r>
              <a:rPr lang="en-IN" sz="2400" dirty="0">
                <a:solidFill>
                  <a:srgbClr val="000000"/>
                </a:solidFill>
                <a:latin typeface="Times New Roman" panose="02020603050405020304" pitchFamily="18" charset="0"/>
                <a:cs typeface="Times New Roman" panose="02020603050405020304" pitchFamily="18" charset="0"/>
              </a:rPr>
              <a:t>With the help of these groups, we find the product terms and sum them up for the SOP form.</a:t>
            </a:r>
            <a:endParaRPr lang="en-IN" sz="240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762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a:latin typeface="Times New Roman" panose="02020603050405020304" pitchFamily="18" charset="0"/>
                <a:cs typeface="Times New Roman" panose="02020603050405020304" pitchFamily="18" charset="0"/>
              </a:rPr>
              <a:t>2 Variable K-map</a:t>
            </a:r>
            <a:br>
              <a:rPr lang="en-IN" sz="2400" b="1" dirty="0">
                <a:latin typeface="Times New Roman" panose="02020603050405020304" pitchFamily="18" charset="0"/>
                <a:cs typeface="Times New Roman" panose="02020603050405020304" pitchFamily="18" charset="0"/>
              </a:rPr>
            </a:br>
            <a:endParaRPr lang="en-IN" sz="2400" b="1" dirty="0">
              <a:latin typeface="Times New Roman" panose="02020603050405020304" pitchFamily="18" charset="0"/>
              <a:cs typeface="Times New Roman" panose="02020603050405020304" pitchFamily="18" charset="0"/>
            </a:endParaRPr>
          </a:p>
        </p:txBody>
      </p:sp>
      <p:pic>
        <p:nvPicPr>
          <p:cNvPr id="16386" name="Picture 2" descr="Karnaugh Map meth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840" y="1038381"/>
            <a:ext cx="4933950" cy="15811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2928698"/>
            <a:ext cx="6096000" cy="1015663"/>
          </a:xfrm>
          <a:prstGeom prst="rect">
            <a:avLst/>
          </a:prstGeom>
        </p:spPr>
        <p:txBody>
          <a:bodyPr>
            <a:spAutoFit/>
          </a:bodyPr>
          <a:lstStyle/>
          <a:p>
            <a:pPr algn="just"/>
            <a:r>
              <a:rPr lang="en-IN" sz="2400" b="1" dirty="0">
                <a:solidFill>
                  <a:srgbClr val="610B38"/>
                </a:solidFill>
                <a:latin typeface="Times New Roman" panose="02020603050405020304" pitchFamily="18" charset="0"/>
                <a:cs typeface="Times New Roman" panose="02020603050405020304" pitchFamily="18" charset="0"/>
              </a:rPr>
              <a:t>3-variable K-map</a:t>
            </a:r>
          </a:p>
          <a:p>
            <a:r>
              <a:rPr lang="en-IN" dirty="0"/>
              <a:t/>
            </a:r>
            <a:br>
              <a:rPr lang="en-IN" dirty="0"/>
            </a:br>
            <a:endParaRPr lang="en-IN" dirty="0"/>
          </a:p>
        </p:txBody>
      </p:sp>
      <p:pic>
        <p:nvPicPr>
          <p:cNvPr id="16388" name="Picture 4" descr="Karnaugh Map metho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5830" y="3381374"/>
            <a:ext cx="4972050" cy="347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569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latin typeface="Times New Roman" panose="02020603050405020304" pitchFamily="18" charset="0"/>
                <a:cs typeface="Times New Roman" panose="02020603050405020304" pitchFamily="18" charset="0"/>
              </a:rPr>
              <a:t>4-Variable </a:t>
            </a:r>
            <a:r>
              <a:rPr lang="en-IN" sz="2800" b="1" dirty="0" err="1">
                <a:latin typeface="Times New Roman" panose="02020603050405020304" pitchFamily="18" charset="0"/>
                <a:cs typeface="Times New Roman" panose="02020603050405020304" pitchFamily="18" charset="0"/>
              </a:rPr>
              <a:t>Karnaugh</a:t>
            </a:r>
            <a:r>
              <a:rPr lang="en-IN" sz="2800" b="1" dirty="0">
                <a:latin typeface="Times New Roman" panose="02020603050405020304" pitchFamily="18" charset="0"/>
                <a:cs typeface="Times New Roman" panose="02020603050405020304" pitchFamily="18" charset="0"/>
              </a:rPr>
              <a:t> Map</a:t>
            </a:r>
            <a:br>
              <a:rPr lang="en-IN" sz="2800" b="1" dirty="0">
                <a:latin typeface="Times New Roman" panose="02020603050405020304" pitchFamily="18" charset="0"/>
                <a:cs typeface="Times New Roman" panose="02020603050405020304" pitchFamily="18" charset="0"/>
              </a:rPr>
            </a:br>
            <a:endParaRPr lang="en-IN" sz="2800" b="1" dirty="0">
              <a:latin typeface="Times New Roman" panose="02020603050405020304" pitchFamily="18" charset="0"/>
              <a:cs typeface="Times New Roman" panose="02020603050405020304" pitchFamily="18" charset="0"/>
            </a:endParaRPr>
          </a:p>
        </p:txBody>
      </p:sp>
      <p:pic>
        <p:nvPicPr>
          <p:cNvPr id="17410" name="Picture 2" descr="Karnaugh Map meth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4538" y="1948266"/>
            <a:ext cx="5048250" cy="2400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95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5" y="352246"/>
            <a:ext cx="10515600" cy="1325563"/>
          </a:xfrm>
        </p:spPr>
        <p:txBody>
          <a:bodyPr>
            <a:normAutofit/>
          </a:bodyPr>
          <a:lstStyle/>
          <a:p>
            <a:r>
              <a:rPr lang="en-IN" sz="2800" b="1" dirty="0">
                <a:latin typeface="Times New Roman" panose="02020603050405020304" pitchFamily="18" charset="0"/>
                <a:cs typeface="Times New Roman" panose="02020603050405020304" pitchFamily="18" charset="0"/>
              </a:rPr>
              <a:t>Grouping in </a:t>
            </a:r>
            <a:r>
              <a:rPr lang="en-IN" sz="2800" b="1" dirty="0" smtClean="0">
                <a:latin typeface="Times New Roman" panose="02020603050405020304" pitchFamily="18" charset="0"/>
                <a:cs typeface="Times New Roman" panose="02020603050405020304" pitchFamily="18" charset="0"/>
              </a:rPr>
              <a:t>3 variable </a:t>
            </a:r>
            <a:r>
              <a:rPr lang="en-IN" sz="2800" b="1" dirty="0">
                <a:latin typeface="Times New Roman" panose="02020603050405020304" pitchFamily="18" charset="0"/>
                <a:cs typeface="Times New Roman" panose="02020603050405020304" pitchFamily="18" charset="0"/>
              </a:rPr>
              <a:t>k- map</a:t>
            </a:r>
            <a:endParaRPr lang="en-IN" sz="2800" dirty="0"/>
          </a:p>
        </p:txBody>
      </p:sp>
      <p:pic>
        <p:nvPicPr>
          <p:cNvPr id="13314" name="Picture 2" descr="https://tse1.mm.bing.net/th?id=OIP.vmlt1rR4Y9ELUa4NKdlWbQHaCP&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104" y="2984142"/>
            <a:ext cx="6670228" cy="2927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345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1.bp.blogspot.com/-cKJOB-627Ik/XxilOuE-NSI/AAAAAAAAH0s/9hzKlI686us48q9Tugx4iEgUpqu0rLU6wCNcBGAsYHQ/s1600/Screenshot%2B%2528110%25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378" y="1968064"/>
            <a:ext cx="6696075" cy="448627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normAutofit/>
          </a:bodyPr>
          <a:lstStyle/>
          <a:p>
            <a:r>
              <a:rPr lang="en-IN" sz="2400" b="1" dirty="0" smtClean="0">
                <a:latin typeface="Times New Roman" panose="02020603050405020304" pitchFamily="18" charset="0"/>
                <a:cs typeface="Times New Roman" panose="02020603050405020304" pitchFamily="18" charset="0"/>
              </a:rPr>
              <a:t>Grouping in 4 variable k- map</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987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Quine </a:t>
            </a:r>
            <a:r>
              <a:rPr lang="en-IN" sz="3200" b="1" dirty="0" err="1">
                <a:latin typeface="Times New Roman" panose="02020603050405020304" pitchFamily="18" charset="0"/>
                <a:cs typeface="Times New Roman" panose="02020603050405020304" pitchFamily="18" charset="0"/>
              </a:rPr>
              <a:t>McCluskey</a:t>
            </a:r>
            <a:r>
              <a:rPr lang="en-IN" sz="3200" b="1" dirty="0">
                <a:latin typeface="Times New Roman" panose="02020603050405020304" pitchFamily="18" charset="0"/>
                <a:cs typeface="Times New Roman" panose="02020603050405020304" pitchFamily="18" charset="0"/>
              </a:rPr>
              <a:t> Method</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965914" y="1508608"/>
            <a:ext cx="10006886" cy="3046988"/>
          </a:xfrm>
          <a:prstGeom prst="rect">
            <a:avLst/>
          </a:prstGeom>
        </p:spPr>
        <p:txBody>
          <a:bodyPr wrap="square">
            <a:spAutoFit/>
          </a:bodyPr>
          <a:lstStyle/>
          <a:p>
            <a:pPr algn="just"/>
            <a:r>
              <a:rPr lang="en-IN" sz="2400" dirty="0">
                <a:solidFill>
                  <a:srgbClr val="273239"/>
                </a:solidFill>
                <a:latin typeface="Times New Roman" panose="02020603050405020304" pitchFamily="18" charset="0"/>
                <a:cs typeface="Times New Roman" panose="02020603050405020304" pitchFamily="18" charset="0"/>
              </a:rPr>
              <a:t>The quine-</a:t>
            </a:r>
            <a:r>
              <a:rPr lang="en-IN" sz="2400" dirty="0" err="1">
                <a:solidFill>
                  <a:srgbClr val="273239"/>
                </a:solidFill>
                <a:latin typeface="Times New Roman" panose="02020603050405020304" pitchFamily="18" charset="0"/>
                <a:cs typeface="Times New Roman" panose="02020603050405020304" pitchFamily="18" charset="0"/>
              </a:rPr>
              <a:t>McCluskey</a:t>
            </a:r>
            <a:r>
              <a:rPr lang="en-IN" sz="2400" dirty="0">
                <a:solidFill>
                  <a:srgbClr val="273239"/>
                </a:solidFill>
                <a:latin typeface="Times New Roman" panose="02020603050405020304" pitchFamily="18" charset="0"/>
                <a:cs typeface="Times New Roman" panose="02020603050405020304" pitchFamily="18" charset="0"/>
              </a:rPr>
              <a:t> method also called the </a:t>
            </a:r>
            <a:r>
              <a:rPr lang="en-IN" sz="2400" b="1" dirty="0">
                <a:solidFill>
                  <a:srgbClr val="273239"/>
                </a:solidFill>
                <a:latin typeface="Times New Roman" panose="02020603050405020304" pitchFamily="18" charset="0"/>
                <a:cs typeface="Times New Roman" panose="02020603050405020304" pitchFamily="18" charset="0"/>
              </a:rPr>
              <a:t>tabulation method</a:t>
            </a:r>
            <a:r>
              <a:rPr lang="en-IN" sz="2400" dirty="0">
                <a:solidFill>
                  <a:srgbClr val="273239"/>
                </a:solidFill>
                <a:latin typeface="Times New Roman" panose="02020603050405020304" pitchFamily="18" charset="0"/>
                <a:cs typeface="Times New Roman" panose="02020603050405020304" pitchFamily="18" charset="0"/>
              </a:rPr>
              <a:t> is a very useful and convenient method for simplification of the Boolean functions for a large number of variables (greater than 4). </a:t>
            </a:r>
            <a:endParaRPr lang="en-IN" sz="2400" dirty="0" smtClean="0">
              <a:solidFill>
                <a:srgbClr val="273239"/>
              </a:solidFill>
              <a:latin typeface="Times New Roman" panose="02020603050405020304" pitchFamily="18" charset="0"/>
              <a:cs typeface="Times New Roman" panose="02020603050405020304" pitchFamily="18" charset="0"/>
            </a:endParaRPr>
          </a:p>
          <a:p>
            <a:pPr algn="just"/>
            <a:endParaRPr lang="en-IN" sz="2400" dirty="0" smtClean="0">
              <a:solidFill>
                <a:srgbClr val="273239"/>
              </a:solidFill>
              <a:latin typeface="Times New Roman" panose="02020603050405020304" pitchFamily="18" charset="0"/>
              <a:cs typeface="Times New Roman" panose="02020603050405020304" pitchFamily="18" charset="0"/>
            </a:endParaRPr>
          </a:p>
          <a:p>
            <a:pPr algn="just"/>
            <a:r>
              <a:rPr lang="en-IN" sz="2400" dirty="0" smtClean="0">
                <a:solidFill>
                  <a:srgbClr val="273239"/>
                </a:solidFill>
                <a:latin typeface="Times New Roman" panose="02020603050405020304" pitchFamily="18" charset="0"/>
                <a:cs typeface="Times New Roman" panose="02020603050405020304" pitchFamily="18" charset="0"/>
              </a:rPr>
              <a:t>This </a:t>
            </a:r>
            <a:r>
              <a:rPr lang="en-IN" sz="2400" dirty="0">
                <a:solidFill>
                  <a:srgbClr val="273239"/>
                </a:solidFill>
                <a:latin typeface="Times New Roman" panose="02020603050405020304" pitchFamily="18" charset="0"/>
                <a:cs typeface="Times New Roman" panose="02020603050405020304" pitchFamily="18" charset="0"/>
              </a:rPr>
              <a:t>method is useful over </a:t>
            </a:r>
            <a:r>
              <a:rPr lang="en-IN" sz="2400" b="1" dirty="0" smtClean="0">
                <a:latin typeface="Times New Roman" panose="02020603050405020304" pitchFamily="18" charset="0"/>
                <a:cs typeface="Times New Roman" panose="02020603050405020304" pitchFamily="18" charset="0"/>
              </a:rPr>
              <a:t>K-map </a:t>
            </a:r>
            <a:r>
              <a:rPr lang="en-IN" sz="2400" dirty="0" smtClean="0">
                <a:solidFill>
                  <a:srgbClr val="273239"/>
                </a:solidFill>
                <a:latin typeface="Times New Roman" panose="02020603050405020304" pitchFamily="18" charset="0"/>
                <a:cs typeface="Times New Roman" panose="02020603050405020304" pitchFamily="18" charset="0"/>
              </a:rPr>
              <a:t>when </a:t>
            </a:r>
            <a:r>
              <a:rPr lang="en-IN" sz="2400" dirty="0">
                <a:solidFill>
                  <a:srgbClr val="273239"/>
                </a:solidFill>
                <a:latin typeface="Times New Roman" panose="02020603050405020304" pitchFamily="18" charset="0"/>
                <a:cs typeface="Times New Roman" panose="02020603050405020304" pitchFamily="18" charset="0"/>
              </a:rPr>
              <a:t>the number of variables is larger for which K-map formation is difficult</a:t>
            </a:r>
            <a:r>
              <a:rPr lang="en-IN" sz="2400" dirty="0" smtClean="0">
                <a:solidFill>
                  <a:srgbClr val="273239"/>
                </a:solidFill>
                <a:latin typeface="Times New Roman" panose="02020603050405020304" pitchFamily="18" charset="0"/>
                <a:cs typeface="Times New Roman" panose="02020603050405020304" pitchFamily="18" charset="0"/>
              </a:rPr>
              <a:t>.</a:t>
            </a:r>
          </a:p>
          <a:p>
            <a:pPr algn="just"/>
            <a:endParaRPr lang="en-IN" sz="2400" dirty="0">
              <a:solidFill>
                <a:srgbClr val="273239"/>
              </a:solidFill>
              <a:latin typeface="Times New Roman" panose="02020603050405020304" pitchFamily="18" charset="0"/>
              <a:cs typeface="Times New Roman" panose="02020603050405020304" pitchFamily="18" charset="0"/>
            </a:endParaRPr>
          </a:p>
          <a:p>
            <a:pPr algn="just"/>
            <a:r>
              <a:rPr lang="en-IN" sz="2400" dirty="0" smtClean="0">
                <a:solidFill>
                  <a:srgbClr val="273239"/>
                </a:solidFill>
                <a:latin typeface="Times New Roman" panose="02020603050405020304" pitchFamily="18" charset="0"/>
                <a:cs typeface="Times New Roman" panose="02020603050405020304" pitchFamily="18" charset="0"/>
              </a:rPr>
              <a:t>This </a:t>
            </a:r>
            <a:r>
              <a:rPr lang="en-IN" sz="2400" dirty="0">
                <a:solidFill>
                  <a:srgbClr val="273239"/>
                </a:solidFill>
                <a:latin typeface="Times New Roman" panose="02020603050405020304" pitchFamily="18" charset="0"/>
                <a:cs typeface="Times New Roman" panose="02020603050405020304" pitchFamily="18" charset="0"/>
              </a:rPr>
              <a:t>method uses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for simplification. </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965914" y="4886288"/>
            <a:ext cx="10006886" cy="1200329"/>
          </a:xfrm>
          <a:prstGeom prst="rect">
            <a:avLst/>
          </a:prstGeom>
        </p:spPr>
        <p:txBody>
          <a:bodyPr wrap="square">
            <a:spAutoFit/>
          </a:bodyPr>
          <a:lstStyle/>
          <a:p>
            <a:pPr algn="just"/>
            <a:r>
              <a:rPr lang="en-IN" sz="2400" dirty="0" smtClean="0">
                <a:solidFill>
                  <a:srgbClr val="273239"/>
                </a:solidFill>
                <a:latin typeface="Times New Roman" panose="02020603050405020304" pitchFamily="18" charset="0"/>
                <a:cs typeface="Times New Roman" panose="02020603050405020304" pitchFamily="18" charset="0"/>
              </a:rPr>
              <a:t>This </a:t>
            </a:r>
            <a:r>
              <a:rPr lang="en-IN" sz="2400" dirty="0">
                <a:solidFill>
                  <a:srgbClr val="273239"/>
                </a:solidFill>
                <a:latin typeface="Times New Roman" panose="02020603050405020304" pitchFamily="18" charset="0"/>
                <a:cs typeface="Times New Roman" panose="02020603050405020304" pitchFamily="18" charset="0"/>
              </a:rPr>
              <a:t>method includes the use of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and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and obtains essential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which are further used in the simplified </a:t>
            </a:r>
            <a:r>
              <a:rPr lang="en-IN" sz="2400" dirty="0" err="1">
                <a:solidFill>
                  <a:srgbClr val="273239"/>
                </a:solidFill>
                <a:latin typeface="Times New Roman" panose="02020603050405020304" pitchFamily="18" charset="0"/>
                <a:cs typeface="Times New Roman" panose="02020603050405020304" pitchFamily="18" charset="0"/>
              </a:rPr>
              <a:t>boolean</a:t>
            </a:r>
            <a:r>
              <a:rPr lang="en-IN" sz="2400" dirty="0">
                <a:solidFill>
                  <a:srgbClr val="273239"/>
                </a:solidFill>
                <a:latin typeface="Times New Roman" panose="02020603050405020304" pitchFamily="18" charset="0"/>
                <a:cs typeface="Times New Roman" panose="02020603050405020304" pitchFamily="18" charset="0"/>
              </a:rPr>
              <a:t> functions.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1378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9550" y="364978"/>
            <a:ext cx="10419008" cy="5632311"/>
          </a:xfrm>
          <a:prstGeom prst="rect">
            <a:avLst/>
          </a:prstGeom>
        </p:spPr>
        <p:txBody>
          <a:bodyPr wrap="square">
            <a:spAutoFit/>
          </a:bodyPr>
          <a:lstStyle/>
          <a:p>
            <a:pPr algn="just" fontAlgn="base"/>
            <a:r>
              <a:rPr lang="en-IN" sz="2400" b="1" dirty="0" smtClean="0">
                <a:solidFill>
                  <a:srgbClr val="273239"/>
                </a:solidFill>
                <a:latin typeface="Times New Roman" panose="02020603050405020304" pitchFamily="18" charset="0"/>
                <a:cs typeface="Times New Roman" panose="02020603050405020304" pitchFamily="18" charset="0"/>
              </a:rPr>
              <a:t>Steps </a:t>
            </a:r>
            <a:r>
              <a:rPr lang="en-IN" sz="2400" b="1" dirty="0">
                <a:solidFill>
                  <a:srgbClr val="273239"/>
                </a:solidFill>
                <a:latin typeface="Times New Roman" panose="02020603050405020304" pitchFamily="18" charset="0"/>
                <a:cs typeface="Times New Roman" panose="02020603050405020304" pitchFamily="18" charset="0"/>
              </a:rPr>
              <a:t>for Quine </a:t>
            </a:r>
            <a:r>
              <a:rPr lang="en-IN" sz="2400" b="1" dirty="0" err="1">
                <a:solidFill>
                  <a:srgbClr val="273239"/>
                </a:solidFill>
                <a:latin typeface="Times New Roman" panose="02020603050405020304" pitchFamily="18" charset="0"/>
                <a:cs typeface="Times New Roman" panose="02020603050405020304" pitchFamily="18" charset="0"/>
              </a:rPr>
              <a:t>McCluskey</a:t>
            </a:r>
            <a:r>
              <a:rPr lang="en-IN" sz="2400" b="1" dirty="0">
                <a:solidFill>
                  <a:srgbClr val="273239"/>
                </a:solidFill>
                <a:latin typeface="Times New Roman" panose="02020603050405020304" pitchFamily="18" charset="0"/>
                <a:cs typeface="Times New Roman" panose="02020603050405020304" pitchFamily="18" charset="0"/>
              </a:rPr>
              <a:t> Method</a:t>
            </a:r>
            <a:r>
              <a:rPr lang="en-IN" sz="2400" b="1" dirty="0" smtClean="0">
                <a:solidFill>
                  <a:srgbClr val="273239"/>
                </a:solidFill>
                <a:latin typeface="Times New Roman" panose="02020603050405020304" pitchFamily="18" charset="0"/>
                <a:cs typeface="Times New Roman" panose="02020603050405020304" pitchFamily="18" charset="0"/>
              </a:rPr>
              <a:t>:</a:t>
            </a:r>
            <a:endParaRPr lang="en-IN" sz="2400" b="1" dirty="0">
              <a:solidFill>
                <a:srgbClr val="273239"/>
              </a:solidFill>
              <a:latin typeface="Times New Roman" panose="02020603050405020304" pitchFamily="18" charset="0"/>
              <a:cs typeface="Times New Roman" panose="02020603050405020304" pitchFamily="18" charset="0"/>
            </a:endParaRP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Arrange the given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according to the number of ones present in their binary representation in ascending order.</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Take the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from the continuous group if there is only a one-bit change to make their pair. </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Place the ‘-‘ symbol where there is a bit change accordingly and keep the remaining bits the same.</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Repeat steps 2 to 3 until we get all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(when all the bits present in the table are different).</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Make a prime </a:t>
            </a:r>
            <a:r>
              <a:rPr lang="en-IN" sz="2400" dirty="0" err="1">
                <a:solidFill>
                  <a:srgbClr val="273239"/>
                </a:solidFill>
                <a:latin typeface="Times New Roman" panose="02020603050405020304" pitchFamily="18" charset="0"/>
                <a:cs typeface="Times New Roman" panose="02020603050405020304" pitchFamily="18" charset="0"/>
              </a:rPr>
              <a:t>implicant</a:t>
            </a:r>
            <a:r>
              <a:rPr lang="en-IN" sz="2400" dirty="0">
                <a:solidFill>
                  <a:srgbClr val="273239"/>
                </a:solidFill>
                <a:latin typeface="Times New Roman" panose="02020603050405020304" pitchFamily="18" charset="0"/>
                <a:cs typeface="Times New Roman" panose="02020603050405020304" pitchFamily="18" charset="0"/>
              </a:rPr>
              <a:t> table that consists of the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(obtained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as rows and the given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(given in problem) as columns.</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Place ‘1’ in the </a:t>
            </a:r>
            <a:r>
              <a:rPr lang="en-IN" sz="2400" dirty="0" err="1">
                <a:solidFill>
                  <a:srgbClr val="273239"/>
                </a:solidFill>
                <a:latin typeface="Times New Roman" panose="02020603050405020304" pitchFamily="18" charset="0"/>
                <a:cs typeface="Times New Roman" panose="02020603050405020304" pitchFamily="18" charset="0"/>
              </a:rPr>
              <a:t>minterms</a:t>
            </a:r>
            <a:r>
              <a:rPr lang="en-IN" sz="2400" dirty="0">
                <a:solidFill>
                  <a:srgbClr val="273239"/>
                </a:solidFill>
                <a:latin typeface="Times New Roman" panose="02020603050405020304" pitchFamily="18" charset="0"/>
                <a:cs typeface="Times New Roman" panose="02020603050405020304" pitchFamily="18" charset="0"/>
              </a:rPr>
              <a:t> (cell) which are covered by each prime </a:t>
            </a:r>
            <a:r>
              <a:rPr lang="en-IN" sz="2400" dirty="0" err="1">
                <a:solidFill>
                  <a:srgbClr val="273239"/>
                </a:solidFill>
                <a:latin typeface="Times New Roman" panose="02020603050405020304" pitchFamily="18" charset="0"/>
                <a:cs typeface="Times New Roman" panose="02020603050405020304" pitchFamily="18" charset="0"/>
              </a:rPr>
              <a:t>implicant</a:t>
            </a:r>
            <a:r>
              <a:rPr lang="en-IN" sz="2400" dirty="0">
                <a:solidFill>
                  <a:srgbClr val="273239"/>
                </a:solidFill>
                <a:latin typeface="Times New Roman" panose="02020603050405020304" pitchFamily="18" charset="0"/>
                <a:cs typeface="Times New Roman" panose="02020603050405020304" pitchFamily="18" charset="0"/>
              </a:rPr>
              <a:t>.</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Observe the table, if the </a:t>
            </a:r>
            <a:r>
              <a:rPr lang="en-IN" sz="2400" dirty="0" err="1">
                <a:solidFill>
                  <a:srgbClr val="273239"/>
                </a:solidFill>
                <a:latin typeface="Times New Roman" panose="02020603050405020304" pitchFamily="18" charset="0"/>
                <a:cs typeface="Times New Roman" panose="02020603050405020304" pitchFamily="18" charset="0"/>
              </a:rPr>
              <a:t>minterm</a:t>
            </a:r>
            <a:r>
              <a:rPr lang="en-IN" sz="2400" dirty="0">
                <a:solidFill>
                  <a:srgbClr val="273239"/>
                </a:solidFill>
                <a:latin typeface="Times New Roman" panose="02020603050405020304" pitchFamily="18" charset="0"/>
                <a:cs typeface="Times New Roman" panose="02020603050405020304" pitchFamily="18" charset="0"/>
              </a:rPr>
              <a:t> is covered by only one prime </a:t>
            </a:r>
            <a:r>
              <a:rPr lang="en-IN" sz="2400" dirty="0" err="1">
                <a:solidFill>
                  <a:srgbClr val="273239"/>
                </a:solidFill>
                <a:latin typeface="Times New Roman" panose="02020603050405020304" pitchFamily="18" charset="0"/>
                <a:cs typeface="Times New Roman" panose="02020603050405020304" pitchFamily="18" charset="0"/>
              </a:rPr>
              <a:t>implicant</a:t>
            </a:r>
            <a:r>
              <a:rPr lang="en-IN" sz="2400" dirty="0">
                <a:solidFill>
                  <a:srgbClr val="273239"/>
                </a:solidFill>
                <a:latin typeface="Times New Roman" panose="02020603050405020304" pitchFamily="18" charset="0"/>
                <a:cs typeface="Times New Roman" panose="02020603050405020304" pitchFamily="18" charset="0"/>
              </a:rPr>
              <a:t> then it is an essential to prime </a:t>
            </a:r>
            <a:r>
              <a:rPr lang="en-IN" sz="2400" dirty="0" err="1">
                <a:solidFill>
                  <a:srgbClr val="273239"/>
                </a:solidFill>
                <a:latin typeface="Times New Roman" panose="02020603050405020304" pitchFamily="18" charset="0"/>
                <a:cs typeface="Times New Roman" panose="02020603050405020304" pitchFamily="18" charset="0"/>
              </a:rPr>
              <a:t>implicant</a:t>
            </a:r>
            <a:r>
              <a:rPr lang="en-IN" sz="2400" dirty="0">
                <a:solidFill>
                  <a:srgbClr val="273239"/>
                </a:solidFill>
                <a:latin typeface="Times New Roman" panose="02020603050405020304" pitchFamily="18" charset="0"/>
                <a:cs typeface="Times New Roman" panose="02020603050405020304" pitchFamily="18" charset="0"/>
              </a:rPr>
              <a:t>.</a:t>
            </a:r>
          </a:p>
          <a:p>
            <a:pPr algn="just" fontAlgn="base">
              <a:buFont typeface="+mj-lt"/>
              <a:buAutoNum type="arabicPeriod"/>
            </a:pPr>
            <a:r>
              <a:rPr lang="en-IN" sz="2400" dirty="0">
                <a:solidFill>
                  <a:srgbClr val="273239"/>
                </a:solidFill>
                <a:latin typeface="Times New Roman" panose="02020603050405020304" pitchFamily="18" charset="0"/>
                <a:cs typeface="Times New Roman" panose="02020603050405020304" pitchFamily="18" charset="0"/>
              </a:rPr>
              <a:t>Add the essential prime </a:t>
            </a:r>
            <a:r>
              <a:rPr lang="en-IN" sz="2400" dirty="0" err="1">
                <a:solidFill>
                  <a:srgbClr val="273239"/>
                </a:solidFill>
                <a:latin typeface="Times New Roman" panose="02020603050405020304" pitchFamily="18" charset="0"/>
                <a:cs typeface="Times New Roman" panose="02020603050405020304" pitchFamily="18" charset="0"/>
              </a:rPr>
              <a:t>implicants</a:t>
            </a:r>
            <a:r>
              <a:rPr lang="en-IN" sz="2400" dirty="0">
                <a:solidFill>
                  <a:srgbClr val="273239"/>
                </a:solidFill>
                <a:latin typeface="Times New Roman" panose="02020603050405020304" pitchFamily="18" charset="0"/>
                <a:cs typeface="Times New Roman" panose="02020603050405020304" pitchFamily="18" charset="0"/>
              </a:rPr>
              <a:t> to the simplified </a:t>
            </a:r>
            <a:r>
              <a:rPr lang="en-IN" sz="2400" dirty="0" err="1">
                <a:solidFill>
                  <a:srgbClr val="273239"/>
                </a:solidFill>
                <a:latin typeface="Times New Roman" panose="02020603050405020304" pitchFamily="18" charset="0"/>
                <a:cs typeface="Times New Roman" panose="02020603050405020304" pitchFamily="18" charset="0"/>
              </a:rPr>
              <a:t>boolean</a:t>
            </a:r>
            <a:r>
              <a:rPr lang="en-IN" sz="2400" dirty="0">
                <a:solidFill>
                  <a:srgbClr val="273239"/>
                </a:solidFill>
                <a:latin typeface="Times New Roman" panose="02020603050405020304" pitchFamily="18" charset="0"/>
                <a:cs typeface="Times New Roman" panose="02020603050405020304" pitchFamily="18" charset="0"/>
              </a:rPr>
              <a:t> function. </a:t>
            </a:r>
            <a:endParaRPr lang="en-IN" sz="2400" b="0" i="0" dirty="0">
              <a:solidFill>
                <a:srgbClr val="27323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078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a:latin typeface="Times New Roman" panose="02020603050405020304" pitchFamily="18" charset="0"/>
                <a:cs typeface="Times New Roman" panose="02020603050405020304" pitchFamily="18" charset="0"/>
              </a:rPr>
              <a:t>Simplify using tabulation method : F(A,B,C,D) =∑ m(0,1,2,4,6,8,9,11,13,15)</a:t>
            </a:r>
          </a:p>
        </p:txBody>
      </p:sp>
      <p:graphicFrame>
        <p:nvGraphicFramePr>
          <p:cNvPr id="5" name="Table 4"/>
          <p:cNvGraphicFramePr>
            <a:graphicFrameLocks noGrp="1"/>
          </p:cNvGraphicFramePr>
          <p:nvPr>
            <p:extLst>
              <p:ext uri="{D42A27DB-BD31-4B8C-83A1-F6EECF244321}">
                <p14:modId xmlns:p14="http://schemas.microsoft.com/office/powerpoint/2010/main" val="3074703880"/>
              </p:ext>
            </p:extLst>
          </p:nvPr>
        </p:nvGraphicFramePr>
        <p:xfrm>
          <a:off x="838200" y="1978184"/>
          <a:ext cx="5420934" cy="4046220"/>
        </p:xfrm>
        <a:graphic>
          <a:graphicData uri="http://schemas.openxmlformats.org/drawingml/2006/table">
            <a:tbl>
              <a:tblPr/>
              <a:tblGrid>
                <a:gridCol w="903489"/>
                <a:gridCol w="903489"/>
                <a:gridCol w="903489"/>
                <a:gridCol w="903489"/>
                <a:gridCol w="903489"/>
                <a:gridCol w="903489"/>
              </a:tblGrid>
              <a:tr h="0">
                <a:tc gridSpan="6">
                  <a:txBody>
                    <a:bodyPr/>
                    <a:lstStyle/>
                    <a:p>
                      <a:pPr algn="l" fontAlgn="base"/>
                      <a:r>
                        <a:rPr lang="en-IN" sz="1400" b="0" dirty="0">
                          <a:effectLst/>
                        </a:rPr>
                        <a:t>  </a:t>
                      </a:r>
                      <a:r>
                        <a:rPr lang="en-IN" sz="1400" b="1" dirty="0">
                          <a:effectLst/>
                        </a:rPr>
                        <a:t>    TABLE 1</a:t>
                      </a:r>
                      <a:endParaRPr lang="en-IN" sz="1400" b="0" dirty="0">
                        <a:effectLst/>
                      </a:endParaRPr>
                    </a:p>
                  </a:txBody>
                  <a:tcPr marL="95250" marR="95250" marT="95250" marB="95250" anchor="ctr">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0">
                <a:tc>
                  <a:txBody>
                    <a:bodyPr/>
                    <a:lstStyle/>
                    <a:p>
                      <a:pPr algn="l" fontAlgn="base"/>
                      <a:r>
                        <a:rPr lang="en-IN" sz="1400" b="1" dirty="0">
                          <a:effectLst/>
                        </a:rPr>
                        <a:t>Group </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err="1">
                          <a:effectLst/>
                        </a:rPr>
                        <a:t>Minterm</a:t>
                      </a:r>
                      <a:endParaRPr lang="en-IN" sz="1400" b="1" dirty="0">
                        <a:effectLst/>
                      </a:endParaRP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A</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B</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C</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D</a:t>
                      </a:r>
                    </a:p>
                  </a:txBody>
                  <a:tcPr marL="95250" marR="95250" marT="95250" marB="95250" anchor="ctr">
                    <a:lnL>
                      <a:noFill/>
                    </a:lnL>
                    <a:lnR>
                      <a:noFill/>
                    </a:lnR>
                    <a:lnT>
                      <a:noFill/>
                    </a:lnT>
                    <a:lnB>
                      <a:noFill/>
                    </a:lnB>
                    <a:solidFill>
                      <a:srgbClr val="FFFFFF"/>
                    </a:solidFill>
                  </a:tcPr>
                </a:tc>
              </a:tr>
              <a:tr h="0">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0</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2</a:t>
                      </a:r>
                    </a:p>
                    <a:p>
                      <a:pPr algn="l" fontAlgn="base"/>
                      <a:r>
                        <a:rPr lang="en-IN" sz="1250" b="0">
                          <a:effectLst/>
                        </a:rPr>
                        <a:t>     4</a:t>
                      </a:r>
                    </a:p>
                    <a:p>
                      <a:pPr algn="l" fontAlgn="base"/>
                      <a:r>
                        <a:rPr lang="en-IN" sz="1250" b="0">
                          <a:effectLst/>
                        </a:rPr>
                        <a:t>     8</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 </a:t>
                      </a:r>
                    </a:p>
                    <a:p>
                      <a:pPr algn="l" fontAlgn="base"/>
                      <a:r>
                        <a:rPr lang="en-IN" sz="1250" b="0">
                          <a:effectLst/>
                        </a:rPr>
                        <a:t> 0</a:t>
                      </a:r>
                    </a:p>
                    <a:p>
                      <a:pPr algn="l" fontAlgn="base"/>
                      <a:r>
                        <a:rPr lang="en-IN" sz="1250" b="0">
                          <a:effectLst/>
                        </a:rPr>
                        <a:t> 0</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0</a:t>
                      </a:r>
                    </a:p>
                    <a:p>
                      <a:pPr algn="l" fontAlgn="base"/>
                      <a:r>
                        <a:rPr lang="en-IN" sz="1250" b="0">
                          <a:effectLst/>
                        </a:rPr>
                        <a:t> 1</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1</a:t>
                      </a:r>
                    </a:p>
                    <a:p>
                      <a:pPr algn="l" fontAlgn="base"/>
                      <a:r>
                        <a:rPr lang="en-IN" sz="1250" b="0">
                          <a:effectLst/>
                        </a:rPr>
                        <a:t> 0</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0</a:t>
                      </a:r>
                    </a:p>
                    <a:p>
                      <a:pPr algn="l" fontAlgn="base"/>
                      <a:r>
                        <a:rPr lang="en-IN" sz="1250" b="0">
                          <a:effectLst/>
                        </a:rPr>
                        <a:t> 0</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2</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6</a:t>
                      </a:r>
                    </a:p>
                    <a:p>
                      <a:pPr algn="l" fontAlgn="base"/>
                      <a:r>
                        <a:rPr lang="en-IN" sz="1250" b="0">
                          <a:effectLst/>
                        </a:rPr>
                        <a:t>     9</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dirty="0">
                          <a:effectLst/>
                        </a:rPr>
                        <a:t>   3</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11</a:t>
                      </a:r>
                    </a:p>
                    <a:p>
                      <a:pPr algn="l" fontAlgn="base"/>
                      <a:r>
                        <a:rPr lang="en-IN" sz="1250" b="0">
                          <a:effectLst/>
                        </a:rPr>
                        <a:t>     13</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4</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15</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1</a:t>
                      </a:r>
                    </a:p>
                  </a:txBody>
                  <a:tcPr marL="95250" marR="95250" marT="133350" marB="133350" anchor="ctr">
                    <a:lnL>
                      <a:noFill/>
                    </a:lnL>
                    <a:lnR>
                      <a:noFill/>
                    </a:lnR>
                    <a:lnT>
                      <a:noFill/>
                    </a:lnT>
                    <a:lnB>
                      <a:noFill/>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53150658"/>
              </p:ext>
            </p:extLst>
          </p:nvPr>
        </p:nvGraphicFramePr>
        <p:xfrm>
          <a:off x="7083379" y="2036944"/>
          <a:ext cx="4849968" cy="4160520"/>
        </p:xfrm>
        <a:graphic>
          <a:graphicData uri="http://schemas.openxmlformats.org/drawingml/2006/table">
            <a:tbl>
              <a:tblPr/>
              <a:tblGrid>
                <a:gridCol w="808328"/>
                <a:gridCol w="808328"/>
                <a:gridCol w="808328"/>
                <a:gridCol w="808328"/>
                <a:gridCol w="808328"/>
                <a:gridCol w="808328"/>
              </a:tblGrid>
              <a:tr h="0">
                <a:tc gridSpan="6">
                  <a:txBody>
                    <a:bodyPr/>
                    <a:lstStyle/>
                    <a:p>
                      <a:pPr algn="l" fontAlgn="base"/>
                      <a:r>
                        <a:rPr lang="en-IN" sz="1400" b="0" dirty="0">
                          <a:effectLst/>
                        </a:rPr>
                        <a:t>  </a:t>
                      </a:r>
                      <a:r>
                        <a:rPr lang="en-IN" sz="1400" b="1" dirty="0">
                          <a:effectLst/>
                        </a:rPr>
                        <a:t>      TABLE-2</a:t>
                      </a:r>
                      <a:endParaRPr lang="en-IN" sz="1400" b="0" dirty="0">
                        <a:effectLst/>
                      </a:endParaRPr>
                    </a:p>
                  </a:txBody>
                  <a:tcPr marL="95250" marR="95250" marT="95250" marB="95250" anchor="ctr">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0">
                <a:tc>
                  <a:txBody>
                    <a:bodyPr/>
                    <a:lstStyle/>
                    <a:p>
                      <a:pPr algn="l" fontAlgn="base"/>
                      <a:r>
                        <a:rPr lang="en-IN" sz="1400" b="1" dirty="0">
                          <a:effectLst/>
                        </a:rPr>
                        <a:t>Group</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Pair</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A</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B</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C</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D</a:t>
                      </a:r>
                    </a:p>
                  </a:txBody>
                  <a:tcPr marL="95250" marR="95250" marT="95250" marB="95250" anchor="ctr">
                    <a:lnL>
                      <a:noFill/>
                    </a:lnL>
                    <a:lnR>
                      <a:noFill/>
                    </a:lnR>
                    <a:lnT>
                      <a:noFill/>
                    </a:lnT>
                    <a:lnB>
                      <a:noFill/>
                    </a:lnB>
                    <a:solidFill>
                      <a:srgbClr val="FFFFFF"/>
                    </a:solidFill>
                  </a:tcPr>
                </a:tc>
              </a:tr>
              <a:tr h="0">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(0,1)</a:t>
                      </a:r>
                    </a:p>
                    <a:p>
                      <a:pPr algn="l" fontAlgn="base"/>
                      <a:r>
                        <a:rPr lang="en-IN" sz="1250" b="0">
                          <a:effectLst/>
                        </a:rPr>
                        <a:t>(0,2)</a:t>
                      </a:r>
                    </a:p>
                    <a:p>
                      <a:pPr algn="l" fontAlgn="base"/>
                      <a:r>
                        <a:rPr lang="en-IN" sz="1250" b="0">
                          <a:effectLst/>
                        </a:rPr>
                        <a:t>(0,4)</a:t>
                      </a:r>
                    </a:p>
                    <a:p>
                      <a:pPr algn="l" fontAlgn="base"/>
                      <a:r>
                        <a:rPr lang="en-IN" sz="1250" b="0">
                          <a:effectLst/>
                        </a:rPr>
                        <a:t>(0,8)</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0</a:t>
                      </a:r>
                    </a:p>
                    <a:p>
                      <a:pPr algn="l" fontAlgn="base"/>
                      <a:r>
                        <a:rPr lang="en-IN" sz="1250" b="0">
                          <a:effectLst/>
                        </a:rPr>
                        <a:t> 0</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0</a:t>
                      </a:r>
                    </a:p>
                    <a:p>
                      <a:pPr algn="l" fontAlgn="base"/>
                      <a:r>
                        <a:rPr lang="en-IN" sz="1250" b="0">
                          <a:effectLst/>
                        </a:rPr>
                        <a:t> –</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a:t>
                      </a:r>
                    </a:p>
                    <a:p>
                      <a:pPr algn="l" fontAlgn="base"/>
                      <a:r>
                        <a:rPr lang="en-IN" sz="1250" b="0">
                          <a:effectLst/>
                        </a:rPr>
                        <a:t> 0</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a:t>
                      </a:r>
                    </a:p>
                    <a:p>
                      <a:pPr algn="l" fontAlgn="base"/>
                      <a:r>
                        <a:rPr lang="en-IN" sz="1250" b="0">
                          <a:effectLst/>
                        </a:rPr>
                        <a:t> 0</a:t>
                      </a:r>
                    </a:p>
                    <a:p>
                      <a:pPr algn="l" fontAlgn="base"/>
                      <a:r>
                        <a:rPr lang="en-IN" sz="1250" b="0">
                          <a:effectLst/>
                        </a:rPr>
                        <a:t> 0</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(1,9) </a:t>
                      </a:r>
                    </a:p>
                    <a:p>
                      <a:pPr algn="l" fontAlgn="base"/>
                      <a:r>
                        <a:rPr lang="en-IN" sz="1250" b="0">
                          <a:effectLst/>
                        </a:rPr>
                        <a:t>(2,6)</a:t>
                      </a:r>
                    </a:p>
                    <a:p>
                      <a:pPr algn="l" fontAlgn="base"/>
                      <a:r>
                        <a:rPr lang="en-IN" sz="1250" b="0">
                          <a:effectLst/>
                        </a:rPr>
                        <a:t>(4,6)</a:t>
                      </a:r>
                    </a:p>
                    <a:p>
                      <a:pPr algn="l" fontAlgn="base"/>
                      <a:r>
                        <a:rPr lang="en-IN" sz="1250" b="0">
                          <a:effectLst/>
                        </a:rPr>
                        <a:t>(8,9)</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a:t>
                      </a:r>
                    </a:p>
                    <a:p>
                      <a:pPr algn="l" fontAlgn="base"/>
                      <a:r>
                        <a:rPr lang="en-IN" sz="1250" b="0">
                          <a:effectLst/>
                        </a:rPr>
                        <a:t> 0</a:t>
                      </a:r>
                    </a:p>
                    <a:p>
                      <a:pPr algn="l" fontAlgn="base"/>
                      <a:r>
                        <a:rPr lang="en-IN" sz="1250" b="0">
                          <a:effectLst/>
                        </a:rPr>
                        <a:t> 0</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a:t>
                      </a:r>
                    </a:p>
                    <a:p>
                      <a:pPr algn="l" fontAlgn="base"/>
                      <a:r>
                        <a:rPr lang="en-IN" sz="1250" b="0">
                          <a:effectLst/>
                        </a:rPr>
                        <a:t> 1</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1</a:t>
                      </a:r>
                    </a:p>
                    <a:p>
                      <a:pPr algn="l" fontAlgn="base"/>
                      <a:r>
                        <a:rPr lang="en-IN" sz="1250" b="0">
                          <a:effectLst/>
                        </a:rPr>
                        <a:t> –</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0</a:t>
                      </a:r>
                    </a:p>
                    <a:p>
                      <a:pPr algn="l" fontAlgn="base"/>
                      <a:r>
                        <a:rPr lang="en-IN" sz="1250" b="0">
                          <a:effectLst/>
                        </a:rPr>
                        <a:t> 0 </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2</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(9,11)</a:t>
                      </a:r>
                    </a:p>
                    <a:p>
                      <a:pPr algn="l" fontAlgn="base"/>
                      <a:r>
                        <a:rPr lang="en-IN" sz="1250" b="0">
                          <a:effectLst/>
                        </a:rPr>
                        <a:t>(9,13)</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1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a:t>
                      </a:r>
                    </a:p>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r>
              <a:tr h="0">
                <a:tc>
                  <a:txBody>
                    <a:bodyPr/>
                    <a:lstStyle/>
                    <a:p>
                      <a:pPr algn="l" fontAlgn="base"/>
                      <a:r>
                        <a:rPr lang="en-IN" sz="1250" b="0">
                          <a:effectLst/>
                        </a:rPr>
                        <a:t>    3</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(11,15)</a:t>
                      </a:r>
                    </a:p>
                    <a:p>
                      <a:pPr algn="l" fontAlgn="base"/>
                      <a:r>
                        <a:rPr lang="en-IN" sz="1250" b="0">
                          <a:effectLst/>
                        </a:rPr>
                        <a:t>(13,15)</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a:t>
                      </a:r>
                    </a:p>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1</a:t>
                      </a:r>
                    </a:p>
                    <a:p>
                      <a:pPr algn="l" fontAlgn="base"/>
                      <a:r>
                        <a:rPr lang="en-IN" sz="1250" b="0" dirty="0">
                          <a:effectLst/>
                        </a:rPr>
                        <a:t> 1</a:t>
                      </a:r>
                    </a:p>
                  </a:txBody>
                  <a:tcPr marL="95250" marR="95250" marT="133350" marB="1333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141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33714932"/>
              </p:ext>
            </p:extLst>
          </p:nvPr>
        </p:nvGraphicFramePr>
        <p:xfrm>
          <a:off x="1057141" y="734096"/>
          <a:ext cx="6361092" cy="1912620"/>
        </p:xfrm>
        <a:graphic>
          <a:graphicData uri="http://schemas.openxmlformats.org/drawingml/2006/table">
            <a:tbl>
              <a:tblPr/>
              <a:tblGrid>
                <a:gridCol w="1060182"/>
                <a:gridCol w="1060182"/>
                <a:gridCol w="1060182"/>
                <a:gridCol w="1060182"/>
                <a:gridCol w="1060182"/>
                <a:gridCol w="1060182"/>
              </a:tblGrid>
              <a:tr h="271944">
                <a:tc gridSpan="6">
                  <a:txBody>
                    <a:bodyPr/>
                    <a:lstStyle/>
                    <a:p>
                      <a:pPr algn="l" fontAlgn="base"/>
                      <a:r>
                        <a:rPr lang="en-IN" sz="1400" b="1" dirty="0">
                          <a:effectLst/>
                          <a:latin typeface="Times New Roman" panose="02020603050405020304" pitchFamily="18" charset="0"/>
                          <a:cs typeface="Times New Roman" panose="02020603050405020304" pitchFamily="18" charset="0"/>
                        </a:rPr>
                        <a:t>TABLE-3</a:t>
                      </a:r>
                    </a:p>
                  </a:txBody>
                  <a:tcPr marL="95250" marR="95250" marT="95250" marB="95250" anchor="ctr">
                    <a:lnL>
                      <a:noFill/>
                    </a:lnL>
                    <a:lnR>
                      <a:noFill/>
                    </a:lnR>
                    <a:lnT>
                      <a:noFill/>
                    </a:lnT>
                    <a:lnB>
                      <a:noFill/>
                    </a:lnB>
                    <a:solidFill>
                      <a:srgbClr val="FFFFFF"/>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71944">
                <a:tc>
                  <a:txBody>
                    <a:bodyPr/>
                    <a:lstStyle/>
                    <a:p>
                      <a:pPr algn="l" fontAlgn="base"/>
                      <a:r>
                        <a:rPr lang="en-IN" sz="1400" b="1" dirty="0">
                          <a:effectLst/>
                        </a:rPr>
                        <a:t>Group</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Quad</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A</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B</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C</a:t>
                      </a:r>
                    </a:p>
                  </a:txBody>
                  <a:tcPr marL="95250" marR="95250" marT="95250" marB="95250" anchor="ctr">
                    <a:lnL>
                      <a:noFill/>
                    </a:lnL>
                    <a:lnR>
                      <a:noFill/>
                    </a:lnR>
                    <a:lnT>
                      <a:noFill/>
                    </a:lnT>
                    <a:lnB>
                      <a:noFill/>
                    </a:lnB>
                    <a:solidFill>
                      <a:srgbClr val="FFFFFF"/>
                    </a:solidFill>
                  </a:tcPr>
                </a:tc>
                <a:tc>
                  <a:txBody>
                    <a:bodyPr/>
                    <a:lstStyle/>
                    <a:p>
                      <a:pPr algn="l" fontAlgn="base"/>
                      <a:r>
                        <a:rPr lang="en-IN" sz="1400" b="1" dirty="0">
                          <a:effectLst/>
                        </a:rPr>
                        <a:t> D</a:t>
                      </a:r>
                    </a:p>
                  </a:txBody>
                  <a:tcPr marL="95250" marR="95250" marT="95250" marB="95250" anchor="ctr">
                    <a:lnL>
                      <a:noFill/>
                    </a:lnL>
                    <a:lnR>
                      <a:noFill/>
                    </a:lnR>
                    <a:lnT>
                      <a:noFill/>
                    </a:lnT>
                    <a:lnB>
                      <a:noFill/>
                    </a:lnB>
                    <a:solidFill>
                      <a:srgbClr val="FFFFFF"/>
                    </a:solidFill>
                  </a:tcPr>
                </a:tc>
              </a:tr>
              <a:tr h="436137">
                <a:tc>
                  <a:txBody>
                    <a:bodyPr/>
                    <a:lstStyle/>
                    <a:p>
                      <a:pPr algn="l" fontAlgn="base"/>
                      <a:r>
                        <a:rPr lang="en-IN" sz="1250" b="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(0,1,8,9)</a:t>
                      </a:r>
                    </a:p>
                    <a:p>
                      <a:pPr algn="l" fontAlgn="base"/>
                      <a:r>
                        <a:rPr lang="en-IN" sz="1250" b="0" dirty="0">
                          <a:effectLst/>
                        </a:rPr>
                        <a:t>  (0,2,4,6)</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a:t>
                      </a:r>
                    </a:p>
                    <a:p>
                      <a:pPr algn="l" fontAlgn="base"/>
                      <a:r>
                        <a:rPr lang="en-IN" sz="1250" b="0" dirty="0">
                          <a:effectLst/>
                        </a:rPr>
                        <a:t> 0</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 </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0</a:t>
                      </a:r>
                    </a:p>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a:t>
                      </a:r>
                      <a:r>
                        <a:rPr lang="en-IN" sz="1250" b="0" dirty="0" smtClean="0">
                          <a:effectLst/>
                        </a:rPr>
                        <a:t>–</a:t>
                      </a:r>
                      <a:endParaRPr lang="en-IN" sz="1250" b="0" dirty="0">
                        <a:effectLst/>
                      </a:endParaRPr>
                    </a:p>
                    <a:p>
                      <a:pPr algn="l" fontAlgn="base"/>
                      <a:r>
                        <a:rPr lang="en-IN" sz="1250" b="0" dirty="0">
                          <a:effectLst/>
                        </a:rPr>
                        <a:t> 0</a:t>
                      </a:r>
                    </a:p>
                  </a:txBody>
                  <a:tcPr marL="95250" marR="95250" marT="133350" marB="133350" anchor="ctr">
                    <a:lnL>
                      <a:noFill/>
                    </a:lnL>
                    <a:lnR>
                      <a:noFill/>
                    </a:lnR>
                    <a:lnT>
                      <a:noFill/>
                    </a:lnT>
                    <a:lnB>
                      <a:noFill/>
                    </a:lnB>
                    <a:solidFill>
                      <a:srgbClr val="FFFFFF"/>
                    </a:solidFill>
                  </a:tcPr>
                </a:tc>
              </a:tr>
              <a:tr h="307861">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(9,11,13,15)</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1</a:t>
                      </a:r>
                    </a:p>
                  </a:txBody>
                  <a:tcPr marL="95250" marR="95250" marT="133350" marB="133350" anchor="ctr">
                    <a:lnL>
                      <a:noFill/>
                    </a:lnL>
                    <a:lnR>
                      <a:noFill/>
                    </a:lnR>
                    <a:lnT>
                      <a:noFill/>
                    </a:lnT>
                    <a:lnB>
                      <a:noFill/>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83167788"/>
              </p:ext>
            </p:extLst>
          </p:nvPr>
        </p:nvGraphicFramePr>
        <p:xfrm>
          <a:off x="1173051" y="3168783"/>
          <a:ext cx="5936088" cy="3086100"/>
        </p:xfrm>
        <a:graphic>
          <a:graphicData uri="http://schemas.openxmlformats.org/drawingml/2006/table">
            <a:tbl>
              <a:tblPr/>
              <a:tblGrid>
                <a:gridCol w="2968044"/>
                <a:gridCol w="2968044"/>
              </a:tblGrid>
              <a:tr h="281662">
                <a:tc gridSpan="2">
                  <a:txBody>
                    <a:bodyPr/>
                    <a:lstStyle/>
                    <a:p>
                      <a:pPr algn="ctr" fontAlgn="base"/>
                      <a:r>
                        <a:rPr lang="en-IN" sz="1400" b="1" dirty="0" smtClean="0">
                          <a:effectLst/>
                          <a:latin typeface="Times New Roman" panose="02020603050405020304" pitchFamily="18" charset="0"/>
                          <a:cs typeface="Times New Roman" panose="02020603050405020304" pitchFamily="18" charset="0"/>
                        </a:rPr>
                        <a:t>PRIME </a:t>
                      </a:r>
                      <a:r>
                        <a:rPr lang="en-IN" sz="1400" b="1" dirty="0">
                          <a:effectLst/>
                          <a:latin typeface="Times New Roman" panose="02020603050405020304" pitchFamily="18" charset="0"/>
                          <a:cs typeface="Times New Roman" panose="02020603050405020304" pitchFamily="18" charset="0"/>
                        </a:rPr>
                        <a:t>IMPLICANT TABLE</a:t>
                      </a:r>
                    </a:p>
                  </a:txBody>
                  <a:tcPr marL="95250" marR="95250" marT="95250" marB="95250" anchor="ctr">
                    <a:lnL>
                      <a:noFill/>
                    </a:lnL>
                    <a:lnR>
                      <a:noFill/>
                    </a:lnR>
                    <a:lnT>
                      <a:noFill/>
                    </a:lnT>
                    <a:lnB>
                      <a:noFill/>
                    </a:lnB>
                    <a:solidFill>
                      <a:srgbClr val="FFFFFF"/>
                    </a:solidFill>
                  </a:tcPr>
                </a:tc>
                <a:tc hMerge="1">
                  <a:txBody>
                    <a:bodyPr/>
                    <a:lstStyle/>
                    <a:p>
                      <a:endParaRPr lang="en-IN"/>
                    </a:p>
                  </a:txBody>
                  <a:tcPr/>
                </a:tc>
              </a:tr>
              <a:tr h="430464">
                <a:tc>
                  <a:txBody>
                    <a:bodyPr/>
                    <a:lstStyle/>
                    <a:p>
                      <a:pPr algn="l" fontAlgn="base"/>
                      <a:r>
                        <a:rPr lang="en-IN" sz="1400" b="1" dirty="0" smtClean="0">
                          <a:effectLst/>
                          <a:latin typeface="Times New Roman" panose="02020603050405020304" pitchFamily="18" charset="0"/>
                          <a:cs typeface="Times New Roman" panose="02020603050405020304" pitchFamily="18" charset="0"/>
                        </a:rPr>
                        <a:t>                                 </a:t>
                      </a:r>
                    </a:p>
                    <a:p>
                      <a:pPr algn="l" fontAlgn="base"/>
                      <a:r>
                        <a:rPr lang="en-IN" sz="1400" b="1" dirty="0" smtClean="0">
                          <a:effectLst/>
                          <a:latin typeface="Times New Roman" panose="02020603050405020304" pitchFamily="18" charset="0"/>
                          <a:cs typeface="Times New Roman" panose="02020603050405020304" pitchFamily="18" charset="0"/>
                        </a:rPr>
                        <a:t>                                       </a:t>
                      </a:r>
                      <a:r>
                        <a:rPr lang="en-IN" sz="1400" b="1" dirty="0" err="1" smtClean="0">
                          <a:effectLst/>
                          <a:latin typeface="Times New Roman" panose="02020603050405020304" pitchFamily="18" charset="0"/>
                          <a:cs typeface="Times New Roman" panose="02020603050405020304" pitchFamily="18" charset="0"/>
                        </a:rPr>
                        <a:t>Minterms</a:t>
                      </a:r>
                      <a:r>
                        <a:rPr lang="en-IN" sz="1400" b="1" dirty="0" smtClean="0">
                          <a:effectLst/>
                          <a:latin typeface="Times New Roman" panose="02020603050405020304" pitchFamily="18" charset="0"/>
                          <a:cs typeface="Times New Roman" panose="02020603050405020304" pitchFamily="18" charset="0"/>
                        </a:rPr>
                        <a:t> </a:t>
                      </a:r>
                      <a:r>
                        <a:rPr lang="en-IN" sz="1400" b="1" dirty="0">
                          <a:effectLst/>
                          <a:latin typeface="Times New Roman" panose="02020603050405020304" pitchFamily="18" charset="0"/>
                          <a:cs typeface="Times New Roman" panose="02020603050405020304" pitchFamily="18" charset="0"/>
                        </a:rPr>
                        <a:t>⇢</a:t>
                      </a:r>
                    </a:p>
                    <a:p>
                      <a:pPr algn="l" fontAlgn="base"/>
                      <a:r>
                        <a:rPr lang="en-IN" sz="1400" b="1" dirty="0" smtClean="0">
                          <a:effectLst/>
                          <a:latin typeface="Times New Roman" panose="02020603050405020304" pitchFamily="18" charset="0"/>
                          <a:cs typeface="Times New Roman" panose="02020603050405020304" pitchFamily="18" charset="0"/>
                        </a:rPr>
                        <a:t> Prime </a:t>
                      </a:r>
                      <a:r>
                        <a:rPr lang="en-IN" sz="1400" b="1" dirty="0" err="1">
                          <a:effectLst/>
                          <a:latin typeface="Times New Roman" panose="02020603050405020304" pitchFamily="18" charset="0"/>
                          <a:cs typeface="Times New Roman" panose="02020603050405020304" pitchFamily="18" charset="0"/>
                        </a:rPr>
                        <a:t>Implicants</a:t>
                      </a:r>
                      <a:r>
                        <a:rPr lang="en-IN" sz="1400" b="1" dirty="0">
                          <a:effectLst/>
                          <a:latin typeface="Times New Roman" panose="02020603050405020304" pitchFamily="18" charset="0"/>
                          <a:cs typeface="Times New Roman" panose="02020603050405020304" pitchFamily="18" charset="0"/>
                        </a:rPr>
                        <a:t> ⇣</a:t>
                      </a:r>
                    </a:p>
                  </a:txBody>
                  <a:tcPr marL="95250" marR="95250" marT="95250" marB="95250" anchor="ctr">
                    <a:lnL>
                      <a:noFill/>
                    </a:lnL>
                    <a:lnR>
                      <a:noFill/>
                    </a:lnR>
                    <a:lnT>
                      <a:noFill/>
                    </a:lnT>
                    <a:lnB>
                      <a:noFill/>
                    </a:lnB>
                    <a:solidFill>
                      <a:srgbClr val="FFFFFF"/>
                    </a:solidFill>
                  </a:tcPr>
                </a:tc>
                <a:tc>
                  <a:txBody>
                    <a:bodyPr/>
                    <a:lstStyle/>
                    <a:p>
                      <a:pPr algn="l" fontAlgn="base"/>
                      <a:r>
                        <a:rPr lang="en-IN" sz="1400" b="0">
                          <a:effectLst/>
                        </a:rPr>
                        <a:t> 0  1  2  4  6  8  9  11  13  15</a:t>
                      </a:r>
                    </a:p>
                  </a:txBody>
                  <a:tcPr marL="95250" marR="95250" marT="95250" marB="95250" anchor="ctr">
                    <a:lnL>
                      <a:noFill/>
                    </a:lnL>
                    <a:lnR>
                      <a:noFill/>
                    </a:lnR>
                    <a:lnT>
                      <a:noFill/>
                    </a:lnT>
                    <a:lnB>
                      <a:noFill/>
                    </a:lnB>
                    <a:solidFill>
                      <a:srgbClr val="FFFFFF"/>
                    </a:solidFill>
                  </a:tcPr>
                </a:tc>
              </a:tr>
              <a:tr h="318862">
                <a:tc>
                  <a:txBody>
                    <a:bodyPr/>
                    <a:lstStyle/>
                    <a:p>
                      <a:pPr algn="l" fontAlgn="base"/>
                      <a:r>
                        <a:rPr lang="en-IN" sz="1250" b="0" dirty="0">
                          <a:effectLst/>
                        </a:rPr>
                        <a:t>     </a:t>
                      </a:r>
                      <a:r>
                        <a:rPr lang="en-IN" sz="1250" b="0" dirty="0" smtClean="0">
                          <a:effectLst/>
                        </a:rPr>
                        <a:t>  </a:t>
                      </a:r>
                      <a:r>
                        <a:rPr lang="en-IN" sz="1250" b="0" dirty="0">
                          <a:effectLst/>
                        </a:rPr>
                        <a:t> B’C’ (0,1,8,9)</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1  1            </a:t>
                      </a:r>
                      <a:r>
                        <a:rPr lang="en-IN" sz="1250" b="0" dirty="0" smtClean="0">
                          <a:effectLst/>
                        </a:rPr>
                        <a:t>    </a:t>
                      </a:r>
                      <a:r>
                        <a:rPr lang="en-IN" sz="1250" b="0" dirty="0">
                          <a:effectLst/>
                        </a:rPr>
                        <a:t> 1  </a:t>
                      </a:r>
                      <a:r>
                        <a:rPr lang="en-IN" sz="1250" b="0" dirty="0" smtClean="0">
                          <a:effectLst/>
                        </a:rPr>
                        <a:t>  </a:t>
                      </a:r>
                      <a:r>
                        <a:rPr lang="en-IN" sz="1250" b="0" dirty="0">
                          <a:effectLst/>
                        </a:rPr>
                        <a:t>1</a:t>
                      </a:r>
                    </a:p>
                  </a:txBody>
                  <a:tcPr marL="95250" marR="95250" marT="133350" marB="133350" anchor="ctr">
                    <a:lnL>
                      <a:noFill/>
                    </a:lnL>
                    <a:lnR>
                      <a:noFill/>
                    </a:lnR>
                    <a:lnT>
                      <a:noFill/>
                    </a:lnT>
                    <a:lnB>
                      <a:noFill/>
                    </a:lnB>
                    <a:solidFill>
                      <a:srgbClr val="FFFFFF"/>
                    </a:solidFill>
                  </a:tcPr>
                </a:tc>
              </a:tr>
              <a:tr h="318862">
                <a:tc>
                  <a:txBody>
                    <a:bodyPr/>
                    <a:lstStyle/>
                    <a:p>
                      <a:pPr algn="l" fontAlgn="base"/>
                      <a:r>
                        <a:rPr lang="en-IN" sz="1250" b="0">
                          <a:effectLst/>
                        </a:rPr>
                        <a:t>       A’D'(0,2,4,6)</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a:effectLst/>
                        </a:rPr>
                        <a:t> 1      1  1  1</a:t>
                      </a:r>
                    </a:p>
                  </a:txBody>
                  <a:tcPr marL="95250" marR="95250" marT="133350" marB="133350" anchor="ctr">
                    <a:lnL>
                      <a:noFill/>
                    </a:lnL>
                    <a:lnR>
                      <a:noFill/>
                    </a:lnR>
                    <a:lnT>
                      <a:noFill/>
                    </a:lnT>
                    <a:lnB>
                      <a:noFill/>
                    </a:lnB>
                    <a:solidFill>
                      <a:srgbClr val="FFFFFF"/>
                    </a:solidFill>
                  </a:tcPr>
                </a:tc>
              </a:tr>
              <a:tr h="318862">
                <a:tc>
                  <a:txBody>
                    <a:bodyPr/>
                    <a:lstStyle/>
                    <a:p>
                      <a:pPr algn="l" fontAlgn="base"/>
                      <a:r>
                        <a:rPr lang="en-IN" sz="1250" b="0">
                          <a:effectLst/>
                        </a:rPr>
                        <a:t>       AD(9,11,13,15)</a:t>
                      </a:r>
                    </a:p>
                  </a:txBody>
                  <a:tcPr marL="95250" marR="95250" marT="133350" marB="133350" anchor="ctr">
                    <a:lnL>
                      <a:noFill/>
                    </a:lnL>
                    <a:lnR>
                      <a:noFill/>
                    </a:lnR>
                    <a:lnT>
                      <a:noFill/>
                    </a:lnT>
                    <a:lnB>
                      <a:noFill/>
                    </a:lnB>
                    <a:solidFill>
                      <a:srgbClr val="FFFFFF"/>
                    </a:solidFill>
                  </a:tcPr>
                </a:tc>
                <a:tc>
                  <a:txBody>
                    <a:bodyPr/>
                    <a:lstStyle/>
                    <a:p>
                      <a:pPr algn="l" fontAlgn="base"/>
                      <a:r>
                        <a:rPr lang="en-IN" sz="1250" b="0" dirty="0">
                          <a:effectLst/>
                        </a:rPr>
                        <a:t>                          </a:t>
                      </a:r>
                      <a:r>
                        <a:rPr lang="en-IN" sz="1250" b="0" dirty="0" smtClean="0">
                          <a:effectLst/>
                        </a:rPr>
                        <a:t>    1 </a:t>
                      </a:r>
                      <a:r>
                        <a:rPr lang="en-IN" sz="1250" b="0" dirty="0">
                          <a:effectLst/>
                        </a:rPr>
                        <a:t>   1    1     1</a:t>
                      </a:r>
                    </a:p>
                  </a:txBody>
                  <a:tcPr marL="95250" marR="95250" marT="133350" marB="133350" anchor="ctr">
                    <a:lnL>
                      <a:noFill/>
                    </a:lnL>
                    <a:lnR>
                      <a:noFill/>
                    </a:lnR>
                    <a:lnT>
                      <a:noFill/>
                    </a:lnT>
                    <a:lnB>
                      <a:noFill/>
                    </a:lnB>
                    <a:solidFill>
                      <a:srgbClr val="FFFFFF"/>
                    </a:solidFill>
                  </a:tcPr>
                </a:tc>
              </a:tr>
              <a:tr h="318862">
                <a:tc gridSpan="2">
                  <a:txBody>
                    <a:bodyPr/>
                    <a:lstStyle/>
                    <a:p>
                      <a:pPr algn="l" fontAlgn="base"/>
                      <a:r>
                        <a:rPr lang="en-IN" sz="1400" b="1" dirty="0">
                          <a:effectLst/>
                          <a:latin typeface="Times New Roman" panose="02020603050405020304" pitchFamily="18" charset="0"/>
                          <a:cs typeface="Times New Roman" panose="02020603050405020304" pitchFamily="18" charset="0"/>
                        </a:rPr>
                        <a:t>Simplified Boolean function = B’C’ + A’D’ + AD</a:t>
                      </a:r>
                      <a:endParaRPr lang="en-IN" sz="1400" b="0" dirty="0">
                        <a:effectLst/>
                        <a:latin typeface="Times New Roman" panose="02020603050405020304" pitchFamily="18" charset="0"/>
                        <a:cs typeface="Times New Roman" panose="02020603050405020304" pitchFamily="18" charset="0"/>
                      </a:endParaRPr>
                    </a:p>
                  </a:txBody>
                  <a:tcPr marL="95250" marR="95250" marT="133350" marB="133350" anchor="ctr">
                    <a:lnL>
                      <a:noFill/>
                    </a:lnL>
                    <a:lnR>
                      <a:noFill/>
                    </a:lnR>
                    <a:lnT>
                      <a:noFill/>
                    </a:lnT>
                    <a:lnB>
                      <a:noFill/>
                    </a:lnB>
                    <a:solidFill>
                      <a:srgbClr val="FFFFFF"/>
                    </a:solidFill>
                  </a:tcPr>
                </a:tc>
                <a:tc hMerge="1">
                  <a:txBody>
                    <a:bodyPr/>
                    <a:lstStyle/>
                    <a:p>
                      <a:endParaRPr lang="en-IN"/>
                    </a:p>
                  </a:txBody>
                  <a:tcPr/>
                </a:tc>
              </a:tr>
            </a:tbl>
          </a:graphicData>
        </a:graphic>
      </p:graphicFrame>
    </p:spTree>
    <p:extLst>
      <p:ext uri="{BB962C8B-B14F-4D97-AF65-F5344CB8AC3E}">
        <p14:creationId xmlns:p14="http://schemas.microsoft.com/office/powerpoint/2010/main" val="4391666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Transistor-Transistor Logic (TTL)</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838200" y="1472974"/>
            <a:ext cx="10515600" cy="3416320"/>
          </a:xfrm>
          <a:prstGeom prst="rect">
            <a:avLst/>
          </a:prstGeom>
        </p:spPr>
        <p:txBody>
          <a:bodyPr wrap="square">
            <a:spAutoFit/>
          </a:bodyPr>
          <a:lstStyle/>
          <a:p>
            <a:pPr fontAlgn="base"/>
            <a:r>
              <a:rPr lang="en-IN" sz="2400" dirty="0">
                <a:solidFill>
                  <a:srgbClr val="666666"/>
                </a:solidFill>
                <a:latin typeface="Times New Roman" panose="02020603050405020304" pitchFamily="18" charset="0"/>
                <a:cs typeface="Times New Roman" panose="02020603050405020304" pitchFamily="18" charset="0"/>
              </a:rPr>
              <a:t>The Transistor-Transistor Logic (TTL) is a logic family made up of BJTs (bipolar junction transistors). As the name suggests, the transistor performs two functions like logic as well as </a:t>
            </a:r>
            <a:r>
              <a:rPr lang="en-IN" sz="2400" dirty="0" smtClean="0">
                <a:solidFill>
                  <a:srgbClr val="666666"/>
                </a:solidFill>
                <a:latin typeface="Times New Roman" panose="02020603050405020304" pitchFamily="18" charset="0"/>
                <a:cs typeface="Times New Roman" panose="02020603050405020304" pitchFamily="18" charset="0"/>
              </a:rPr>
              <a:t>amplifying.</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fontAlgn="base"/>
            <a:r>
              <a:rPr lang="en-IN" sz="2400" dirty="0">
                <a:solidFill>
                  <a:srgbClr val="666666"/>
                </a:solidFill>
                <a:latin typeface="Times New Roman" panose="02020603050405020304" pitchFamily="18" charset="0"/>
                <a:cs typeface="Times New Roman" panose="02020603050405020304" pitchFamily="18" charset="0"/>
              </a:rPr>
              <a:t>TTL </a:t>
            </a:r>
            <a:r>
              <a:rPr lang="en-IN" sz="2400" dirty="0" smtClean="0">
                <a:solidFill>
                  <a:srgbClr val="666666"/>
                </a:solidFill>
                <a:latin typeface="Times New Roman" panose="02020603050405020304" pitchFamily="18" charset="0"/>
                <a:cs typeface="Times New Roman" panose="02020603050405020304" pitchFamily="18" charset="0"/>
              </a:rPr>
              <a:t>logic </a:t>
            </a:r>
            <a:r>
              <a:rPr lang="en-IN" sz="2400" dirty="0">
                <a:solidFill>
                  <a:srgbClr val="666666"/>
                </a:solidFill>
                <a:latin typeface="Times New Roman" panose="02020603050405020304" pitchFamily="18" charset="0"/>
                <a:cs typeface="Times New Roman" panose="02020603050405020304" pitchFamily="18" charset="0"/>
              </a:rPr>
              <a:t>includes several transistors that have several emitters as well as several </a:t>
            </a:r>
            <a:r>
              <a:rPr lang="en-IN" sz="2400" dirty="0" smtClean="0">
                <a:solidFill>
                  <a:srgbClr val="666666"/>
                </a:solidFill>
                <a:latin typeface="Times New Roman" panose="02020603050405020304" pitchFamily="18" charset="0"/>
                <a:cs typeface="Times New Roman" panose="02020603050405020304" pitchFamily="18" charset="0"/>
              </a:rPr>
              <a:t>inputs.</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fontAlgn="base"/>
            <a:r>
              <a:rPr lang="en-IN" sz="2400" dirty="0" smtClean="0">
                <a:solidFill>
                  <a:srgbClr val="666666"/>
                </a:solidFill>
                <a:latin typeface="Times New Roman" panose="02020603050405020304" pitchFamily="18" charset="0"/>
                <a:cs typeface="Times New Roman" panose="02020603050405020304" pitchFamily="18" charset="0"/>
              </a:rPr>
              <a:t>The </a:t>
            </a:r>
            <a:r>
              <a:rPr lang="en-IN" sz="2400" dirty="0">
                <a:solidFill>
                  <a:srgbClr val="666666"/>
                </a:solidFill>
                <a:latin typeface="Times New Roman" panose="02020603050405020304" pitchFamily="18" charset="0"/>
                <a:cs typeface="Times New Roman" panose="02020603050405020304" pitchFamily="18" charset="0"/>
              </a:rPr>
              <a:t>types of TTL or transistor-transistor logic mainly include Standard TTL, Fast TTL, </a:t>
            </a:r>
            <a:r>
              <a:rPr lang="en-IN" sz="2400" dirty="0" err="1">
                <a:solidFill>
                  <a:srgbClr val="666666"/>
                </a:solidFill>
                <a:latin typeface="Times New Roman" panose="02020603050405020304" pitchFamily="18" charset="0"/>
                <a:cs typeface="Times New Roman" panose="02020603050405020304" pitchFamily="18" charset="0"/>
              </a:rPr>
              <a:t>Schottky</a:t>
            </a:r>
            <a:r>
              <a:rPr lang="en-IN" sz="2400" dirty="0">
                <a:solidFill>
                  <a:srgbClr val="666666"/>
                </a:solidFill>
                <a:latin typeface="Times New Roman" panose="02020603050405020304" pitchFamily="18" charset="0"/>
                <a:cs typeface="Times New Roman" panose="02020603050405020304" pitchFamily="18" charset="0"/>
              </a:rPr>
              <a:t> TTL, High power TTL, Low power TTL &amp; Advanced </a:t>
            </a:r>
            <a:r>
              <a:rPr lang="en-IN" sz="2400" dirty="0" err="1">
                <a:solidFill>
                  <a:srgbClr val="666666"/>
                </a:solidFill>
                <a:latin typeface="Times New Roman" panose="02020603050405020304" pitchFamily="18" charset="0"/>
                <a:cs typeface="Times New Roman" panose="02020603050405020304" pitchFamily="18" charset="0"/>
              </a:rPr>
              <a:t>Schottky</a:t>
            </a:r>
            <a:r>
              <a:rPr lang="en-IN" sz="2400" dirty="0">
                <a:solidFill>
                  <a:srgbClr val="666666"/>
                </a:solidFill>
                <a:latin typeface="Times New Roman" panose="02020603050405020304" pitchFamily="18" charset="0"/>
                <a:cs typeface="Times New Roman" panose="02020603050405020304" pitchFamily="18" charset="0"/>
              </a:rPr>
              <a:t> TTL</a:t>
            </a:r>
            <a:r>
              <a:rPr lang="en-IN" dirty="0">
                <a:solidFill>
                  <a:srgbClr val="666666"/>
                </a:solidFill>
                <a:latin typeface="Arial" panose="020B0604020202020204" pitchFamily="34" charset="0"/>
              </a:rPr>
              <a:t>.</a:t>
            </a:r>
            <a:endParaRPr lang="en-IN" b="0" i="0" dirty="0">
              <a:solidFill>
                <a:srgbClr val="666666"/>
              </a:solidFill>
              <a:effectLst/>
              <a:latin typeface="Arial" panose="020B0604020202020204" pitchFamily="34" charset="0"/>
            </a:endParaRPr>
          </a:p>
        </p:txBody>
      </p:sp>
      <p:sp>
        <p:nvSpPr>
          <p:cNvPr id="5" name="Rectangle 4"/>
          <p:cNvSpPr/>
          <p:nvPr/>
        </p:nvSpPr>
        <p:spPr>
          <a:xfrm>
            <a:off x="838200" y="5166455"/>
            <a:ext cx="10031569" cy="461665"/>
          </a:xfrm>
          <a:prstGeom prst="rect">
            <a:avLst/>
          </a:prstGeom>
        </p:spPr>
        <p:txBody>
          <a:bodyPr wrap="square">
            <a:spAutoFit/>
          </a:bodyPr>
          <a:lstStyle/>
          <a:p>
            <a:r>
              <a:rPr lang="en-IN" sz="2400" dirty="0" smtClean="0">
                <a:solidFill>
                  <a:srgbClr val="666666"/>
                </a:solidFill>
                <a:latin typeface="Times New Roman" panose="02020603050405020304" pitchFamily="18" charset="0"/>
                <a:cs typeface="Times New Roman" panose="02020603050405020304" pitchFamily="18" charset="0"/>
              </a:rPr>
              <a:t>The </a:t>
            </a:r>
            <a:r>
              <a:rPr lang="en-IN" sz="2400" dirty="0">
                <a:solidFill>
                  <a:srgbClr val="666666"/>
                </a:solidFill>
                <a:latin typeface="Times New Roman" panose="02020603050405020304" pitchFamily="18" charset="0"/>
                <a:cs typeface="Times New Roman" panose="02020603050405020304" pitchFamily="18" charset="0"/>
              </a:rPr>
              <a:t>designing of TTL logic gates can be done with resistors and BJTs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47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8AB8E69-FC1A-AE59-4424-5D3F897BD4B6}"/>
              </a:ext>
            </a:extLst>
          </p:cNvPr>
          <p:cNvSpPr>
            <a:spLocks noGrp="1"/>
          </p:cNvSpPr>
          <p:nvPr>
            <p:ph idx="1"/>
          </p:nvPr>
        </p:nvSpPr>
        <p:spPr>
          <a:xfrm>
            <a:off x="665018" y="572330"/>
            <a:ext cx="10688782" cy="5666510"/>
          </a:xfrm>
        </p:spPr>
        <p:txBody>
          <a:bodyPr anchor="b">
            <a:normAutofit fontScale="92500" lnSpcReduction="20000"/>
          </a:bodyPr>
          <a:lstStyle/>
          <a:p>
            <a:pPr eaLnBrk="1" hangingPunct="1">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AND Operator</a:t>
            </a:r>
          </a:p>
          <a:p>
            <a:pPr eaLnBrk="1" hangingPunct="1">
              <a:buNone/>
            </a:pPr>
            <a:r>
              <a:rPr lang="en-US" sz="2600" dirty="0">
                <a:latin typeface="Times New Roman" panose="02020603050405020304" pitchFamily="18" charset="0"/>
                <a:cs typeface="Times New Roman" panose="02020603050405020304" pitchFamily="18" charset="0"/>
              </a:rPr>
              <a:t>It performs logical multiplication and denoted by (.) dot.</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X</a:t>
            </a:r>
            <a:r>
              <a:rPr lang="en-US" sz="2600" dirty="0">
                <a:latin typeface="Times New Roman" panose="02020603050405020304" pitchFamily="18" charset="0"/>
                <a:cs typeface="Times New Roman" panose="02020603050405020304" pitchFamily="18" charset="0"/>
              </a:rPr>
              <a:t>	Y	X.Y</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0	0	0</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0	1	0</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1	0	0</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1	1	1</a:t>
            </a:r>
          </a:p>
          <a:p>
            <a:pP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OR Operator</a:t>
            </a:r>
          </a:p>
          <a:p>
            <a:pPr eaLnBrk="1" hangingPunct="1">
              <a:buNone/>
            </a:pPr>
            <a:r>
              <a:rPr lang="en-US" sz="2600" dirty="0">
                <a:latin typeface="Times New Roman" panose="02020603050405020304" pitchFamily="18" charset="0"/>
                <a:cs typeface="Times New Roman" panose="02020603050405020304" pitchFamily="18" charset="0"/>
              </a:rPr>
              <a:t>It performs logical addition and denoted by (+) plus.</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X</a:t>
            </a:r>
            <a:r>
              <a:rPr lang="en-US" sz="2600" dirty="0">
                <a:latin typeface="Times New Roman" panose="02020603050405020304" pitchFamily="18" charset="0"/>
                <a:cs typeface="Times New Roman" panose="02020603050405020304" pitchFamily="18" charset="0"/>
              </a:rPr>
              <a:t>	Y	X+Y</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0	0	0</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0	1	1</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1	0	1</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1	1	1</a:t>
            </a:r>
          </a:p>
          <a:p>
            <a:pPr>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052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9954" y="476939"/>
            <a:ext cx="10114209" cy="1938992"/>
          </a:xfrm>
          <a:prstGeom prst="rect">
            <a:avLst/>
          </a:prstGeom>
        </p:spPr>
        <p:txBody>
          <a:bodyPr wrap="square">
            <a:spAutoFit/>
          </a:bodyPr>
          <a:lstStyle/>
          <a:p>
            <a:r>
              <a:rPr lang="en-IN" sz="2400" b="1" dirty="0">
                <a:solidFill>
                  <a:srgbClr val="666666"/>
                </a:solidFill>
                <a:latin typeface="Times New Roman" panose="02020603050405020304" pitchFamily="18" charset="0"/>
                <a:cs typeface="Times New Roman" panose="02020603050405020304" pitchFamily="18" charset="0"/>
              </a:rPr>
              <a:t>Low-power TTL </a:t>
            </a:r>
            <a:r>
              <a:rPr lang="en-IN" sz="2400" dirty="0">
                <a:solidFill>
                  <a:srgbClr val="666666"/>
                </a:solidFill>
                <a:latin typeface="Times New Roman" panose="02020603050405020304" pitchFamily="18" charset="0"/>
                <a:cs typeface="Times New Roman" panose="02020603050405020304" pitchFamily="18" charset="0"/>
              </a:rPr>
              <a:t>operates with a 33ns switching speed to reduce the power consumption like 1 </a:t>
            </a:r>
            <a:r>
              <a:rPr lang="en-IN" sz="2400" dirty="0" err="1">
                <a:solidFill>
                  <a:srgbClr val="666666"/>
                </a:solidFill>
                <a:latin typeface="Times New Roman" panose="02020603050405020304" pitchFamily="18" charset="0"/>
                <a:cs typeface="Times New Roman" panose="02020603050405020304" pitchFamily="18" charset="0"/>
              </a:rPr>
              <a:t>mW</a:t>
            </a:r>
            <a:r>
              <a:rPr lang="en-IN" sz="2400" dirty="0">
                <a:solidFill>
                  <a:srgbClr val="666666"/>
                </a:solidFill>
                <a:latin typeface="Times New Roman" panose="02020603050405020304" pitchFamily="18" charset="0"/>
                <a:cs typeface="Times New Roman" panose="02020603050405020304" pitchFamily="18" charset="0"/>
              </a:rPr>
              <a:t>. At present, this was replaced through CMOS logic. </a:t>
            </a:r>
            <a:endParaRPr lang="en-IN" sz="2400" dirty="0" smtClean="0">
              <a:solidFill>
                <a:srgbClr val="666666"/>
              </a:solidFill>
              <a:latin typeface="Times New Roman" panose="02020603050405020304" pitchFamily="18" charset="0"/>
              <a:cs typeface="Times New Roman" panose="02020603050405020304" pitchFamily="18" charset="0"/>
            </a:endParaRPr>
          </a:p>
          <a:p>
            <a:pPr algn="just"/>
            <a:endParaRPr lang="en-IN" sz="2400" dirty="0" smtClean="0">
              <a:solidFill>
                <a:srgbClr val="666666"/>
              </a:solidFill>
              <a:latin typeface="Times New Roman" panose="02020603050405020304" pitchFamily="18" charset="0"/>
              <a:cs typeface="Times New Roman" panose="02020603050405020304" pitchFamily="18" charset="0"/>
            </a:endParaRPr>
          </a:p>
          <a:p>
            <a:r>
              <a:rPr lang="en-IN" sz="2400" b="1" dirty="0" smtClean="0">
                <a:solidFill>
                  <a:srgbClr val="666666"/>
                </a:solidFill>
                <a:latin typeface="Times New Roman" panose="02020603050405020304" pitchFamily="18" charset="0"/>
                <a:cs typeface="Times New Roman" panose="02020603050405020304" pitchFamily="18" charset="0"/>
              </a:rPr>
              <a:t>High-speed </a:t>
            </a:r>
            <a:r>
              <a:rPr lang="en-IN" sz="2400" b="1" dirty="0">
                <a:solidFill>
                  <a:srgbClr val="666666"/>
                </a:solidFill>
                <a:latin typeface="Times New Roman" panose="02020603050405020304" pitchFamily="18" charset="0"/>
                <a:cs typeface="Times New Roman" panose="02020603050405020304" pitchFamily="18" charset="0"/>
              </a:rPr>
              <a:t>TTL </a:t>
            </a:r>
            <a:r>
              <a:rPr lang="en-IN" sz="2400" dirty="0">
                <a:solidFill>
                  <a:srgbClr val="666666"/>
                </a:solidFill>
                <a:latin typeface="Times New Roman" panose="02020603050405020304" pitchFamily="18" charset="0"/>
                <a:cs typeface="Times New Roman" panose="02020603050405020304" pitchFamily="18" charset="0"/>
              </a:rPr>
              <a:t>has faster switching as compared with normal TTL like 6ns. However, it has high power dissipation like 22 </a:t>
            </a:r>
            <a:r>
              <a:rPr lang="en-IN" sz="2400" dirty="0" err="1">
                <a:solidFill>
                  <a:srgbClr val="666666"/>
                </a:solidFill>
                <a:latin typeface="Times New Roman" panose="02020603050405020304" pitchFamily="18" charset="0"/>
                <a:cs typeface="Times New Roman" panose="02020603050405020304" pitchFamily="18" charset="0"/>
              </a:rPr>
              <a:t>mW</a:t>
            </a:r>
            <a:r>
              <a:rPr lang="en-IN" sz="2400" dirty="0">
                <a:solidFill>
                  <a:srgbClr val="666666"/>
                </a:solidFill>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819954" y="2415931"/>
            <a:ext cx="10114209" cy="4154984"/>
          </a:xfrm>
          <a:prstGeom prst="rect">
            <a:avLst/>
          </a:prstGeom>
        </p:spPr>
        <p:txBody>
          <a:bodyPr wrap="square">
            <a:spAutoFit/>
          </a:bodyPr>
          <a:lstStyle/>
          <a:p>
            <a:pPr algn="just" fontAlgn="base"/>
            <a:r>
              <a:rPr lang="en-IN" sz="2400" b="1" dirty="0" err="1">
                <a:solidFill>
                  <a:srgbClr val="666666"/>
                </a:solidFill>
                <a:latin typeface="Times New Roman" panose="02020603050405020304" pitchFamily="18" charset="0"/>
                <a:cs typeface="Times New Roman" panose="02020603050405020304" pitchFamily="18" charset="0"/>
              </a:rPr>
              <a:t>Schottky</a:t>
            </a:r>
            <a:r>
              <a:rPr lang="en-IN" sz="2400" b="1" dirty="0">
                <a:solidFill>
                  <a:srgbClr val="666666"/>
                </a:solidFill>
                <a:latin typeface="Times New Roman" panose="02020603050405020304" pitchFamily="18" charset="0"/>
                <a:cs typeface="Times New Roman" panose="02020603050405020304" pitchFamily="18" charset="0"/>
              </a:rPr>
              <a:t> TTL </a:t>
            </a:r>
            <a:r>
              <a:rPr lang="en-IN" sz="2400" dirty="0">
                <a:solidFill>
                  <a:srgbClr val="666666"/>
                </a:solidFill>
                <a:latin typeface="Times New Roman" panose="02020603050405020304" pitchFamily="18" charset="0"/>
                <a:cs typeface="Times New Roman" panose="02020603050405020304" pitchFamily="18" charset="0"/>
              </a:rPr>
              <a:t>was launched in the year 1969 and it is used to avoid the storage of charge to enhance the switching time by using </a:t>
            </a:r>
            <a:r>
              <a:rPr lang="en-IN" sz="2400" dirty="0" err="1">
                <a:solidFill>
                  <a:srgbClr val="666666"/>
                </a:solidFill>
                <a:latin typeface="Times New Roman" panose="02020603050405020304" pitchFamily="18" charset="0"/>
                <a:cs typeface="Times New Roman" panose="02020603050405020304" pitchFamily="18" charset="0"/>
              </a:rPr>
              <a:t>Schottky</a:t>
            </a:r>
            <a:r>
              <a:rPr lang="en-IN" sz="2400" dirty="0">
                <a:solidFill>
                  <a:srgbClr val="666666"/>
                </a:solidFill>
                <a:latin typeface="Times New Roman" panose="02020603050405020304" pitchFamily="18" charset="0"/>
                <a:cs typeface="Times New Roman" panose="02020603050405020304" pitchFamily="18" charset="0"/>
              </a:rPr>
              <a:t> diode clamps at the gate terminal. These gate terminals operate in 3ns however it includes high power dissipation like 19 </a:t>
            </a:r>
            <a:r>
              <a:rPr lang="en-IN" sz="2400" dirty="0" smtClean="0">
                <a:solidFill>
                  <a:srgbClr val="666666"/>
                </a:solidFill>
                <a:latin typeface="Times New Roman" panose="02020603050405020304" pitchFamily="18" charset="0"/>
                <a:cs typeface="Times New Roman" panose="02020603050405020304" pitchFamily="18" charset="0"/>
              </a:rPr>
              <a:t>Mw</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algn="just" fontAlgn="base"/>
            <a:r>
              <a:rPr lang="en-IN" sz="2400" b="1" dirty="0">
                <a:solidFill>
                  <a:srgbClr val="666666"/>
                </a:solidFill>
                <a:latin typeface="Times New Roman" panose="02020603050405020304" pitchFamily="18" charset="0"/>
                <a:cs typeface="Times New Roman" panose="02020603050405020304" pitchFamily="18" charset="0"/>
              </a:rPr>
              <a:t>Low power TTL </a:t>
            </a:r>
            <a:r>
              <a:rPr lang="en-IN" sz="2400" dirty="0">
                <a:solidFill>
                  <a:srgbClr val="666666"/>
                </a:solidFill>
                <a:latin typeface="Times New Roman" panose="02020603050405020304" pitchFamily="18" charset="0"/>
                <a:cs typeface="Times New Roman" panose="02020603050405020304" pitchFamily="18" charset="0"/>
              </a:rPr>
              <a:t>uses high resistance values from low power TTL. The </a:t>
            </a:r>
            <a:r>
              <a:rPr lang="en-IN" sz="2400" dirty="0" err="1">
                <a:solidFill>
                  <a:srgbClr val="666666"/>
                </a:solidFill>
                <a:latin typeface="Times New Roman" panose="02020603050405020304" pitchFamily="18" charset="0"/>
                <a:cs typeface="Times New Roman" panose="02020603050405020304" pitchFamily="18" charset="0"/>
              </a:rPr>
              <a:t>Schottky</a:t>
            </a:r>
            <a:r>
              <a:rPr lang="en-IN" sz="2400" dirty="0">
                <a:solidFill>
                  <a:srgbClr val="666666"/>
                </a:solidFill>
                <a:latin typeface="Times New Roman" panose="02020603050405020304" pitchFamily="18" charset="0"/>
                <a:cs typeface="Times New Roman" panose="02020603050405020304" pitchFamily="18" charset="0"/>
              </a:rPr>
              <a:t> diodes will provide a good blend of speed as well as decreased power utilization like 2 </a:t>
            </a:r>
            <a:r>
              <a:rPr lang="en-IN" sz="2400" dirty="0" err="1">
                <a:solidFill>
                  <a:srgbClr val="666666"/>
                </a:solidFill>
                <a:latin typeface="Times New Roman" panose="02020603050405020304" pitchFamily="18" charset="0"/>
                <a:cs typeface="Times New Roman" panose="02020603050405020304" pitchFamily="18" charset="0"/>
              </a:rPr>
              <a:t>mW</a:t>
            </a:r>
            <a:r>
              <a:rPr lang="en-IN" sz="2400" dirty="0">
                <a:solidFill>
                  <a:srgbClr val="666666"/>
                </a:solidFill>
                <a:latin typeface="Times New Roman" panose="02020603050405020304" pitchFamily="18" charset="0"/>
                <a:cs typeface="Times New Roman" panose="02020603050405020304" pitchFamily="18" charset="0"/>
              </a:rPr>
              <a:t>. This is the most general type of TTL, used like glue logic within microcomputers, basically replaces the past sub-families like L, H &amp; S</a:t>
            </a:r>
            <a:r>
              <a:rPr lang="en-IN" sz="2400" dirty="0" smtClean="0">
                <a:solidFill>
                  <a:srgbClr val="666666"/>
                </a:solidFill>
                <a:latin typeface="Times New Roman" panose="02020603050405020304" pitchFamily="18" charset="0"/>
                <a:cs typeface="Times New Roman" panose="02020603050405020304" pitchFamily="18" charset="0"/>
              </a:rPr>
              <a:t>.</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fontAlgn="base"/>
            <a:r>
              <a:rPr lang="en-IN" sz="2400" b="1" dirty="0">
                <a:solidFill>
                  <a:srgbClr val="666666"/>
                </a:solidFill>
                <a:latin typeface="Times New Roman" panose="02020603050405020304" pitchFamily="18" charset="0"/>
                <a:cs typeface="Times New Roman" panose="02020603050405020304" pitchFamily="18" charset="0"/>
              </a:rPr>
              <a:t>The fast TTL </a:t>
            </a:r>
            <a:r>
              <a:rPr lang="en-IN" sz="2400" dirty="0">
                <a:solidFill>
                  <a:srgbClr val="666666"/>
                </a:solidFill>
                <a:latin typeface="Times New Roman" panose="02020603050405020304" pitchFamily="18" charset="0"/>
                <a:cs typeface="Times New Roman" panose="02020603050405020304" pitchFamily="18" charset="0"/>
              </a:rPr>
              <a:t>is used to increase the transition from </a:t>
            </a:r>
            <a:r>
              <a:rPr lang="en-IN" sz="2400" dirty="0" smtClean="0">
                <a:solidFill>
                  <a:srgbClr val="666666"/>
                </a:solidFill>
                <a:latin typeface="Times New Roman" panose="02020603050405020304" pitchFamily="18" charset="0"/>
                <a:cs typeface="Times New Roman" panose="02020603050405020304" pitchFamily="18" charset="0"/>
              </a:rPr>
              <a:t>low-to-high</a:t>
            </a:r>
            <a:r>
              <a:rPr lang="en-IN" dirty="0" smtClean="0">
                <a:solidFill>
                  <a:srgbClr val="666666"/>
                </a:solidFill>
                <a:latin typeface="Arial" panose="020B0604020202020204" pitchFamily="34" charset="0"/>
              </a:rPr>
              <a:t>.</a:t>
            </a:r>
            <a:endParaRPr lang="en-IN" b="0" i="0" dirty="0">
              <a:solidFill>
                <a:srgbClr val="666666"/>
              </a:solidFill>
              <a:effectLst/>
              <a:latin typeface="Arial" panose="020B0604020202020204" pitchFamily="34" charset="0"/>
            </a:endParaRPr>
          </a:p>
        </p:txBody>
      </p:sp>
    </p:spTree>
    <p:extLst>
      <p:ext uri="{BB962C8B-B14F-4D97-AF65-F5344CB8AC3E}">
        <p14:creationId xmlns:p14="http://schemas.microsoft.com/office/powerpoint/2010/main" val="2237027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276" y="307126"/>
            <a:ext cx="10419009" cy="6647974"/>
          </a:xfrm>
          <a:prstGeom prst="rect">
            <a:avLst/>
          </a:prstGeom>
        </p:spPr>
        <p:txBody>
          <a:bodyPr wrap="square">
            <a:spAutoFit/>
          </a:bodyPr>
          <a:lstStyle/>
          <a:p>
            <a:pPr algn="ctr" fontAlgn="base"/>
            <a:r>
              <a:rPr lang="en-IN" sz="2400" b="1" dirty="0" smtClean="0">
                <a:solidFill>
                  <a:srgbClr val="000000"/>
                </a:solidFill>
                <a:latin typeface="Times New Roman" panose="02020603050405020304" pitchFamily="18" charset="0"/>
                <a:cs typeface="Times New Roman" panose="02020603050405020304" pitchFamily="18" charset="0"/>
              </a:rPr>
              <a:t>Characteristics </a:t>
            </a:r>
            <a:r>
              <a:rPr lang="en-IN" sz="2400" b="1" dirty="0">
                <a:solidFill>
                  <a:srgbClr val="000000"/>
                </a:solidFill>
                <a:latin typeface="Times New Roman" panose="02020603050405020304" pitchFamily="18" charset="0"/>
                <a:cs typeface="Times New Roman" panose="02020603050405020304" pitchFamily="18" charset="0"/>
              </a:rPr>
              <a:t>of </a:t>
            </a:r>
            <a:r>
              <a:rPr lang="en-IN" sz="2400" b="1" dirty="0" smtClean="0">
                <a:solidFill>
                  <a:srgbClr val="000000"/>
                </a:solidFill>
                <a:latin typeface="Times New Roman" panose="02020603050405020304" pitchFamily="18" charset="0"/>
                <a:cs typeface="Times New Roman" panose="02020603050405020304" pitchFamily="18" charset="0"/>
              </a:rPr>
              <a:t>TTL</a:t>
            </a:r>
          </a:p>
          <a:p>
            <a:pPr algn="just" fontAlgn="base"/>
            <a:endParaRPr lang="en-IN" b="1" dirty="0">
              <a:solidFill>
                <a:srgbClr val="000000"/>
              </a:solidFill>
              <a:latin typeface="Arial" panose="020B0604020202020204" pitchFamily="34" charset="0"/>
            </a:endParaRPr>
          </a:p>
          <a:p>
            <a:pPr fontAlgn="base"/>
            <a:r>
              <a:rPr lang="en-IN" sz="2400" dirty="0">
                <a:solidFill>
                  <a:srgbClr val="666666"/>
                </a:solidFill>
                <a:latin typeface="Times New Roman" panose="02020603050405020304" pitchFamily="18" charset="0"/>
                <a:cs typeface="Times New Roman" panose="02020603050405020304" pitchFamily="18" charset="0"/>
              </a:rPr>
              <a:t>The characteristics of TTL include the following</a:t>
            </a:r>
            <a:r>
              <a:rPr lang="en-IN" sz="2400" dirty="0" smtClean="0">
                <a:solidFill>
                  <a:srgbClr val="666666"/>
                </a:solidFill>
                <a:latin typeface="Times New Roman" panose="02020603050405020304" pitchFamily="18" charset="0"/>
                <a:cs typeface="Times New Roman" panose="02020603050405020304" pitchFamily="18" charset="0"/>
              </a:rPr>
              <a:t>.</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algn="just" fontAlgn="base">
              <a:buFont typeface="+mj-lt"/>
              <a:buAutoNum type="arabicPeriod"/>
            </a:pPr>
            <a:r>
              <a:rPr lang="en-IN" sz="2400" b="1" dirty="0">
                <a:solidFill>
                  <a:srgbClr val="666666"/>
                </a:solidFill>
                <a:latin typeface="Times New Roman" panose="02020603050405020304" pitchFamily="18" charset="0"/>
                <a:cs typeface="Times New Roman" panose="02020603050405020304" pitchFamily="18" charset="0"/>
              </a:rPr>
              <a:t>Fan Out:</a:t>
            </a:r>
            <a:r>
              <a:rPr lang="en-IN" sz="2400" dirty="0">
                <a:solidFill>
                  <a:srgbClr val="666666"/>
                </a:solidFill>
                <a:latin typeface="Times New Roman" panose="02020603050405020304" pitchFamily="18" charset="0"/>
                <a:cs typeface="Times New Roman" panose="02020603050405020304" pitchFamily="18" charset="0"/>
              </a:rPr>
              <a:t> Number of loads the output of a GATE can drive without affecting its usual performance. By load we mean the amount of current required by the input of another Gate connected to the output of the given gate</a:t>
            </a:r>
            <a:r>
              <a:rPr lang="en-IN" sz="2400" dirty="0" smtClean="0">
                <a:solidFill>
                  <a:srgbClr val="666666"/>
                </a:solidFill>
                <a:latin typeface="Times New Roman" panose="02020603050405020304" pitchFamily="18" charset="0"/>
                <a:cs typeface="Times New Roman" panose="02020603050405020304" pitchFamily="18" charset="0"/>
              </a:rPr>
              <a:t>.</a:t>
            </a:r>
          </a:p>
          <a:p>
            <a:pPr algn="just" fontAlgn="base">
              <a:buFont typeface="+mj-lt"/>
              <a:buAutoNum type="arabicPeriod"/>
            </a:pPr>
            <a:endParaRPr lang="en-IN" sz="2400" dirty="0">
              <a:solidFill>
                <a:srgbClr val="666666"/>
              </a:solidFill>
              <a:latin typeface="Times New Roman" panose="02020603050405020304" pitchFamily="18" charset="0"/>
              <a:cs typeface="Times New Roman" panose="02020603050405020304" pitchFamily="18" charset="0"/>
            </a:endParaRPr>
          </a:p>
          <a:p>
            <a:pPr algn="just" fontAlgn="base">
              <a:buFont typeface="+mj-lt"/>
              <a:buAutoNum type="arabicPeriod"/>
            </a:pPr>
            <a:r>
              <a:rPr lang="en-IN" sz="2400" b="1" dirty="0">
                <a:solidFill>
                  <a:srgbClr val="666666"/>
                </a:solidFill>
                <a:latin typeface="Times New Roman" panose="02020603050405020304" pitchFamily="18" charset="0"/>
                <a:cs typeface="Times New Roman" panose="02020603050405020304" pitchFamily="18" charset="0"/>
              </a:rPr>
              <a:t>Power Dissipation: </a:t>
            </a:r>
            <a:r>
              <a:rPr lang="en-IN" sz="2400" dirty="0">
                <a:solidFill>
                  <a:srgbClr val="666666"/>
                </a:solidFill>
                <a:latin typeface="Times New Roman" panose="02020603050405020304" pitchFamily="18" charset="0"/>
                <a:cs typeface="Times New Roman" panose="02020603050405020304" pitchFamily="18" charset="0"/>
              </a:rPr>
              <a:t>It represents the amount of power needed by the device. It is measured in </a:t>
            </a:r>
            <a:r>
              <a:rPr lang="en-IN" sz="2400" dirty="0" err="1">
                <a:solidFill>
                  <a:srgbClr val="666666"/>
                </a:solidFill>
                <a:latin typeface="Times New Roman" panose="02020603050405020304" pitchFamily="18" charset="0"/>
                <a:cs typeface="Times New Roman" panose="02020603050405020304" pitchFamily="18" charset="0"/>
              </a:rPr>
              <a:t>mW</a:t>
            </a:r>
            <a:r>
              <a:rPr lang="en-IN" sz="2400" dirty="0">
                <a:solidFill>
                  <a:srgbClr val="666666"/>
                </a:solidFill>
                <a:latin typeface="Times New Roman" panose="02020603050405020304" pitchFamily="18" charset="0"/>
                <a:cs typeface="Times New Roman" panose="02020603050405020304" pitchFamily="18" charset="0"/>
              </a:rPr>
              <a:t>. It is usually the product of supply voltage and the amount of average current drawn when the output is high or low</a:t>
            </a:r>
            <a:r>
              <a:rPr lang="en-IN" sz="2400" dirty="0" smtClean="0">
                <a:solidFill>
                  <a:srgbClr val="666666"/>
                </a:solidFill>
                <a:latin typeface="Times New Roman" panose="02020603050405020304" pitchFamily="18" charset="0"/>
                <a:cs typeface="Times New Roman" panose="02020603050405020304" pitchFamily="18" charset="0"/>
              </a:rPr>
              <a:t>.</a:t>
            </a:r>
          </a:p>
          <a:p>
            <a:pPr algn="just" fontAlgn="base">
              <a:buFont typeface="+mj-lt"/>
              <a:buAutoNum type="arabicPeriod"/>
            </a:pPr>
            <a:endParaRPr lang="en-IN" sz="2400" dirty="0">
              <a:solidFill>
                <a:srgbClr val="666666"/>
              </a:solidFill>
              <a:latin typeface="Times New Roman" panose="02020603050405020304" pitchFamily="18" charset="0"/>
              <a:cs typeface="Times New Roman" panose="02020603050405020304" pitchFamily="18" charset="0"/>
            </a:endParaRPr>
          </a:p>
          <a:p>
            <a:pPr algn="just" fontAlgn="base">
              <a:buFont typeface="+mj-lt"/>
              <a:buAutoNum type="arabicPeriod"/>
            </a:pPr>
            <a:r>
              <a:rPr lang="en-IN" sz="2400" b="1" dirty="0">
                <a:solidFill>
                  <a:srgbClr val="666666"/>
                </a:solidFill>
                <a:latin typeface="Times New Roman" panose="02020603050405020304" pitchFamily="18" charset="0"/>
                <a:cs typeface="Times New Roman" panose="02020603050405020304" pitchFamily="18" charset="0"/>
              </a:rPr>
              <a:t>Propagation Delay:</a:t>
            </a:r>
            <a:r>
              <a:rPr lang="en-IN" sz="2400" dirty="0">
                <a:solidFill>
                  <a:srgbClr val="666666"/>
                </a:solidFill>
                <a:latin typeface="Times New Roman" panose="02020603050405020304" pitchFamily="18" charset="0"/>
                <a:cs typeface="Times New Roman" panose="02020603050405020304" pitchFamily="18" charset="0"/>
              </a:rPr>
              <a:t> It represents the transition time that elapses when the input level changes. The delay which occurs for the output to make its transition is the propagation delay</a:t>
            </a:r>
            <a:r>
              <a:rPr lang="en-IN" sz="2400" dirty="0" smtClean="0">
                <a:solidFill>
                  <a:srgbClr val="666666"/>
                </a:solidFill>
                <a:latin typeface="Times New Roman" panose="02020603050405020304" pitchFamily="18" charset="0"/>
                <a:cs typeface="Times New Roman" panose="02020603050405020304" pitchFamily="18" charset="0"/>
              </a:rPr>
              <a:t>.</a:t>
            </a:r>
          </a:p>
          <a:p>
            <a:pPr algn="just" fontAlgn="base">
              <a:buFont typeface="+mj-lt"/>
              <a:buAutoNum type="arabicPeriod"/>
            </a:pPr>
            <a:endParaRPr lang="en-IN" sz="2400" dirty="0">
              <a:solidFill>
                <a:srgbClr val="666666"/>
              </a:solidFill>
              <a:latin typeface="Times New Roman" panose="02020603050405020304" pitchFamily="18" charset="0"/>
              <a:cs typeface="Times New Roman" panose="02020603050405020304" pitchFamily="18" charset="0"/>
            </a:endParaRPr>
          </a:p>
          <a:p>
            <a:pPr algn="just" fontAlgn="base">
              <a:buFont typeface="+mj-lt"/>
              <a:buAutoNum type="arabicPeriod"/>
            </a:pPr>
            <a:r>
              <a:rPr lang="en-IN" sz="2400" b="1" dirty="0">
                <a:solidFill>
                  <a:srgbClr val="666666"/>
                </a:solidFill>
                <a:latin typeface="Times New Roman" panose="02020603050405020304" pitchFamily="18" charset="0"/>
                <a:cs typeface="Times New Roman" panose="02020603050405020304" pitchFamily="18" charset="0"/>
              </a:rPr>
              <a:t>Noise Margin:</a:t>
            </a:r>
            <a:r>
              <a:rPr lang="en-IN" sz="2400" dirty="0">
                <a:solidFill>
                  <a:srgbClr val="666666"/>
                </a:solidFill>
                <a:latin typeface="Times New Roman" panose="02020603050405020304" pitchFamily="18" charset="0"/>
                <a:cs typeface="Times New Roman" panose="02020603050405020304" pitchFamily="18" charset="0"/>
              </a:rPr>
              <a:t> It represents the amount of noise voltage allowed at the input, which doesn’t affect the standard </a:t>
            </a:r>
            <a:r>
              <a:rPr lang="en-IN" sz="2400" dirty="0" smtClean="0">
                <a:solidFill>
                  <a:srgbClr val="666666"/>
                </a:solidFill>
                <a:latin typeface="Times New Roman" panose="02020603050405020304" pitchFamily="18" charset="0"/>
                <a:cs typeface="Times New Roman" panose="02020603050405020304" pitchFamily="18" charset="0"/>
              </a:rPr>
              <a:t>output.</a:t>
            </a:r>
            <a:endParaRPr lang="en-IN" sz="2400" b="0" i="0"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833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latin typeface="Times New Roman" panose="02020603050405020304" pitchFamily="18" charset="0"/>
                <a:cs typeface="Times New Roman" panose="02020603050405020304" pitchFamily="18" charset="0"/>
              </a:rPr>
              <a:t>Classification of Transistor-Transistor Logic</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1310164"/>
            <a:ext cx="4081637" cy="461665"/>
          </a:xfrm>
          <a:prstGeom prst="rect">
            <a:avLst/>
          </a:prstGeom>
        </p:spPr>
        <p:txBody>
          <a:bodyPr wrap="square">
            <a:spAutoFit/>
          </a:bodyPr>
          <a:lstStyle/>
          <a:p>
            <a:pPr fontAlgn="base"/>
            <a:r>
              <a:rPr lang="en-IN" sz="2400" b="1" dirty="0">
                <a:solidFill>
                  <a:srgbClr val="000000"/>
                </a:solidFill>
                <a:latin typeface="Times New Roman" panose="02020603050405020304" pitchFamily="18" charset="0"/>
                <a:cs typeface="Times New Roman" panose="02020603050405020304" pitchFamily="18" charset="0"/>
              </a:rPr>
              <a:t>Open Collector Output</a:t>
            </a:r>
            <a:endParaRPr lang="en-IN" sz="2400" b="1" i="0" dirty="0">
              <a:solidFill>
                <a:srgbClr val="000000"/>
              </a:solidFill>
              <a:effectLst/>
              <a:latin typeface="Times New Roman" panose="02020603050405020304" pitchFamily="18" charset="0"/>
              <a:cs typeface="Times New Roman" panose="02020603050405020304" pitchFamily="18" charset="0"/>
            </a:endParaRPr>
          </a:p>
        </p:txBody>
      </p:sp>
      <p:pic>
        <p:nvPicPr>
          <p:cNvPr id="16386" name="Picture 2" descr="Open Collector Output of Transistor Transistor Log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5146" y="2017429"/>
            <a:ext cx="2857500" cy="22383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38200" y="4789595"/>
            <a:ext cx="9864144" cy="1569660"/>
          </a:xfrm>
          <a:prstGeom prst="rect">
            <a:avLst/>
          </a:prstGeom>
        </p:spPr>
        <p:txBody>
          <a:bodyPr wrap="square">
            <a:spAutoFit/>
          </a:bodyPr>
          <a:lstStyle/>
          <a:p>
            <a:pPr algn="just"/>
            <a:r>
              <a:rPr lang="en-IN" sz="2400" dirty="0">
                <a:solidFill>
                  <a:srgbClr val="666666"/>
                </a:solidFill>
                <a:latin typeface="Times New Roman" panose="02020603050405020304" pitchFamily="18" charset="0"/>
                <a:cs typeface="Times New Roman" panose="02020603050405020304" pitchFamily="18" charset="0"/>
              </a:rPr>
              <a:t>With any of the input at logic low, the corresponding emitter-base junction is forward biased and the voltage drop across the base of Q1 is around 0.9V, not enough for the transistors Q2 and Q3 to conduct. Thus the output is either floating or </a:t>
            </a:r>
            <a:r>
              <a:rPr lang="en-IN" sz="2400" dirty="0" err="1">
                <a:solidFill>
                  <a:srgbClr val="666666"/>
                </a:solidFill>
                <a:latin typeface="Times New Roman" panose="02020603050405020304" pitchFamily="18" charset="0"/>
                <a:cs typeface="Times New Roman" panose="02020603050405020304" pitchFamily="18" charset="0"/>
              </a:rPr>
              <a:t>Vcc</a:t>
            </a:r>
            <a:r>
              <a:rPr lang="en-IN" sz="2400" dirty="0">
                <a:solidFill>
                  <a:srgbClr val="666666"/>
                </a:solidFill>
                <a:latin typeface="Times New Roman" panose="02020603050405020304" pitchFamily="18" charset="0"/>
                <a:cs typeface="Times New Roman" panose="02020603050405020304" pitchFamily="18" charset="0"/>
              </a:rPr>
              <a:t>, i.e. High level.</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1005518" y="1855146"/>
            <a:ext cx="9696826" cy="369332"/>
          </a:xfrm>
          <a:prstGeom prst="rect">
            <a:avLst/>
          </a:prstGeom>
        </p:spPr>
        <p:txBody>
          <a:bodyPr wrap="square">
            <a:spAutoFit/>
          </a:bodyPr>
          <a:lstStyle/>
          <a:p>
            <a:r>
              <a:rPr lang="en-IN" dirty="0" smtClean="0">
                <a:solidFill>
                  <a:srgbClr val="666666"/>
                </a:solidFill>
                <a:latin typeface="Arial" panose="020B0604020202020204" pitchFamily="34" charset="0"/>
              </a:rPr>
              <a:t>.</a:t>
            </a:r>
            <a:endParaRPr lang="en-IN" dirty="0"/>
          </a:p>
        </p:txBody>
      </p:sp>
    </p:spTree>
    <p:extLst>
      <p:ext uri="{BB962C8B-B14F-4D97-AF65-F5344CB8AC3E}">
        <p14:creationId xmlns:p14="http://schemas.microsoft.com/office/powerpoint/2010/main" val="1995650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5" y="918916"/>
            <a:ext cx="10515600" cy="1325563"/>
          </a:xfrm>
        </p:spPr>
        <p:txBody>
          <a:bodyPr>
            <a:noAutofit/>
          </a:bodyPr>
          <a:lstStyle/>
          <a:p>
            <a:pPr fontAlgn="base"/>
            <a:r>
              <a:rPr lang="en-IN" sz="3200" b="1" dirty="0">
                <a:latin typeface="Times New Roman" panose="02020603050405020304" pitchFamily="18" charset="0"/>
                <a:cs typeface="Times New Roman" panose="02020603050405020304" pitchFamily="18" charset="0"/>
              </a:rPr>
              <a:t>Totem Pole </a:t>
            </a:r>
            <a:r>
              <a:rPr lang="en-IN" sz="3200" b="1" dirty="0" smtClean="0">
                <a:latin typeface="Times New Roman" panose="02020603050405020304" pitchFamily="18" charset="0"/>
                <a:cs typeface="Times New Roman" panose="02020603050405020304" pitchFamily="18" charset="0"/>
              </a:rPr>
              <a:t>Output</a:t>
            </a:r>
            <a:br>
              <a:rPr lang="en-IN" sz="3200" b="1" dirty="0" smtClean="0">
                <a:latin typeface="Times New Roman" panose="02020603050405020304" pitchFamily="18" charset="0"/>
                <a:cs typeface="Times New Roman" panose="02020603050405020304" pitchFamily="18" charset="0"/>
              </a:rPr>
            </a:br>
            <a:r>
              <a:rPr lang="en-IN" sz="3200" b="1" dirty="0">
                <a:latin typeface="Times New Roman" panose="02020603050405020304" pitchFamily="18" charset="0"/>
                <a:cs typeface="Times New Roman" panose="02020603050405020304" pitchFamily="18" charset="0"/>
              </a:rPr>
              <a:t/>
            </a:r>
            <a:br>
              <a:rPr lang="en-IN" sz="3200" b="1" dirty="0">
                <a:latin typeface="Times New Roman" panose="02020603050405020304" pitchFamily="18" charset="0"/>
                <a:cs typeface="Times New Roman" panose="02020603050405020304" pitchFamily="18" charset="0"/>
              </a:rPr>
            </a:br>
            <a:r>
              <a:rPr lang="en-IN" sz="2400" dirty="0">
                <a:latin typeface="Times New Roman" panose="02020603050405020304" pitchFamily="18" charset="0"/>
                <a:cs typeface="Times New Roman" panose="02020603050405020304" pitchFamily="18" charset="0"/>
              </a:rPr>
              <a:t>Totem Pole means the addition of an active pull up the circuit in the output of the Gate which results in a reduction of propagation delay.</a:t>
            </a:r>
            <a:br>
              <a:rPr lang="en-IN"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pic>
        <p:nvPicPr>
          <p:cNvPr id="17410" name="Picture 2" descr="Totem Pole Output T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2116" y="2378186"/>
            <a:ext cx="2857500"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5625" y="4417230"/>
            <a:ext cx="10044448" cy="1569660"/>
          </a:xfrm>
          <a:prstGeom prst="rect">
            <a:avLst/>
          </a:prstGeom>
        </p:spPr>
        <p:txBody>
          <a:bodyPr wrap="square">
            <a:spAutoFit/>
          </a:bodyPr>
          <a:lstStyle/>
          <a:p>
            <a:pPr algn="just"/>
            <a:r>
              <a:rPr lang="en-IN" sz="2400" dirty="0" smtClean="0">
                <a:solidFill>
                  <a:srgbClr val="666666"/>
                </a:solidFill>
                <a:latin typeface="Times New Roman" panose="02020603050405020304" pitchFamily="18" charset="0"/>
                <a:cs typeface="Times New Roman" panose="02020603050405020304" pitchFamily="18" charset="0"/>
              </a:rPr>
              <a:t>Logic </a:t>
            </a:r>
            <a:r>
              <a:rPr lang="en-IN" sz="2400" dirty="0">
                <a:solidFill>
                  <a:srgbClr val="666666"/>
                </a:solidFill>
                <a:latin typeface="Times New Roman" panose="02020603050405020304" pitchFamily="18" charset="0"/>
                <a:cs typeface="Times New Roman" panose="02020603050405020304" pitchFamily="18" charset="0"/>
              </a:rPr>
              <a:t>operation is the same as the open collector output. The use of transistors Q4 and diode is to provide quick charging and discharging of parasitic capacitance across Q3. The resistor is used to keep the output current to a safe value.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88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248" y="903135"/>
            <a:ext cx="9375820" cy="4154984"/>
          </a:xfrm>
          <a:prstGeom prst="rect">
            <a:avLst/>
          </a:prstGeom>
        </p:spPr>
        <p:txBody>
          <a:bodyPr wrap="square">
            <a:spAutoFit/>
          </a:bodyPr>
          <a:lstStyle/>
          <a:p>
            <a:pPr algn="just" fontAlgn="base"/>
            <a:r>
              <a:rPr lang="en-IN" sz="2400" b="1" dirty="0" smtClean="0">
                <a:solidFill>
                  <a:srgbClr val="000000"/>
                </a:solidFill>
                <a:latin typeface="Times New Roman" panose="02020603050405020304" pitchFamily="18" charset="0"/>
                <a:cs typeface="Times New Roman" panose="02020603050405020304" pitchFamily="18" charset="0"/>
              </a:rPr>
              <a:t>TTL </a:t>
            </a:r>
            <a:r>
              <a:rPr lang="en-IN" sz="2400" b="1" dirty="0">
                <a:solidFill>
                  <a:srgbClr val="000000"/>
                </a:solidFill>
                <a:latin typeface="Times New Roman" panose="02020603050405020304" pitchFamily="18" charset="0"/>
                <a:cs typeface="Times New Roman" panose="02020603050405020304" pitchFamily="18" charset="0"/>
              </a:rPr>
              <a:t>Family </a:t>
            </a:r>
            <a:r>
              <a:rPr lang="en-IN" sz="2400" b="1" dirty="0" smtClean="0">
                <a:solidFill>
                  <a:srgbClr val="000000"/>
                </a:solidFill>
                <a:latin typeface="Times New Roman" panose="02020603050405020304" pitchFamily="18" charset="0"/>
                <a:cs typeface="Times New Roman" panose="02020603050405020304" pitchFamily="18" charset="0"/>
              </a:rPr>
              <a:t>Features</a:t>
            </a:r>
          </a:p>
          <a:p>
            <a:pPr algn="just" fontAlgn="base"/>
            <a:endParaRPr lang="en-IN" sz="2400" b="1" dirty="0">
              <a:solidFill>
                <a:srgbClr val="000000"/>
              </a:solidFill>
              <a:latin typeface="Times New Roman" panose="02020603050405020304" pitchFamily="18" charset="0"/>
              <a:cs typeface="Times New Roman" panose="02020603050405020304" pitchFamily="18" charset="0"/>
            </a:endParaRPr>
          </a:p>
          <a:p>
            <a:pPr algn="just" fontAlgn="base"/>
            <a:r>
              <a:rPr lang="en-IN" sz="2400" dirty="0">
                <a:solidFill>
                  <a:srgbClr val="666666"/>
                </a:solidFill>
                <a:latin typeface="Times New Roman" panose="02020603050405020304" pitchFamily="18" charset="0"/>
                <a:cs typeface="Times New Roman" panose="02020603050405020304" pitchFamily="18" charset="0"/>
              </a:rPr>
              <a:t>The features of the TTL family include the following.</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Logic low level is at 0 or 0.2V.</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Logic high level is at 5V.</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Typical fan out of 10. It means it can support at most 10 gates at its output.</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A basic TTL device draws a power of almost 10mW, which reduces with the use of </a:t>
            </a:r>
            <a:r>
              <a:rPr lang="en-IN" sz="2400" dirty="0" err="1">
                <a:solidFill>
                  <a:srgbClr val="666666"/>
                </a:solidFill>
                <a:latin typeface="Times New Roman" panose="02020603050405020304" pitchFamily="18" charset="0"/>
                <a:cs typeface="Times New Roman" panose="02020603050405020304" pitchFamily="18" charset="0"/>
              </a:rPr>
              <a:t>Schottky</a:t>
            </a:r>
            <a:r>
              <a:rPr lang="en-IN" sz="2400" dirty="0">
                <a:solidFill>
                  <a:srgbClr val="666666"/>
                </a:solidFill>
                <a:latin typeface="Times New Roman" panose="02020603050405020304" pitchFamily="18" charset="0"/>
                <a:cs typeface="Times New Roman" panose="02020603050405020304" pitchFamily="18" charset="0"/>
              </a:rPr>
              <a:t> devices.</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The average propagation delay is about 9ns.</a:t>
            </a:r>
          </a:p>
          <a:p>
            <a:pPr algn="just" fontAlgn="base">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The noise margin is about 0.4V.</a:t>
            </a:r>
            <a:endParaRPr lang="en-IN" sz="2400" b="0" i="0"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5419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b="1" dirty="0">
                <a:latin typeface="Times New Roman" panose="02020603050405020304" pitchFamily="18" charset="0"/>
                <a:cs typeface="Times New Roman" panose="02020603050405020304" pitchFamily="18" charset="0"/>
              </a:rPr>
              <a:t>TTL Applications</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838199" y="1788814"/>
            <a:ext cx="9168685" cy="3785652"/>
          </a:xfrm>
          <a:prstGeom prst="rect">
            <a:avLst/>
          </a:prstGeom>
        </p:spPr>
        <p:txBody>
          <a:bodyPr wrap="square">
            <a:spAutoFit/>
          </a:bodyPr>
          <a:lstStyle/>
          <a:p>
            <a:pPr fontAlgn="base"/>
            <a:r>
              <a:rPr lang="en-IN" sz="2400" dirty="0" smtClean="0">
                <a:solidFill>
                  <a:srgbClr val="666666"/>
                </a:solidFill>
                <a:latin typeface="Times New Roman" panose="02020603050405020304" pitchFamily="18" charset="0"/>
                <a:cs typeface="Times New Roman" panose="02020603050405020304" pitchFamily="18" charset="0"/>
              </a:rPr>
              <a:t>The </a:t>
            </a:r>
            <a:r>
              <a:rPr lang="en-IN" sz="2400" dirty="0">
                <a:solidFill>
                  <a:srgbClr val="666666"/>
                </a:solidFill>
                <a:latin typeface="Times New Roman" panose="02020603050405020304" pitchFamily="18" charset="0"/>
                <a:cs typeface="Times New Roman" panose="02020603050405020304" pitchFamily="18" charset="0"/>
              </a:rPr>
              <a:t>applications of TTL include the following</a:t>
            </a:r>
            <a:r>
              <a:rPr lang="en-IN" sz="2400" dirty="0" smtClean="0">
                <a:solidFill>
                  <a:srgbClr val="666666"/>
                </a:solidFill>
                <a:latin typeface="Times New Roman" panose="02020603050405020304" pitchFamily="18" charset="0"/>
                <a:cs typeface="Times New Roman" panose="02020603050405020304" pitchFamily="18" charset="0"/>
              </a:rPr>
              <a:t>.</a:t>
            </a:r>
          </a:p>
          <a:p>
            <a:pPr fontAlgn="base"/>
            <a:endParaRPr lang="en-IN" sz="2400" dirty="0">
              <a:solidFill>
                <a:srgbClr val="666666"/>
              </a:solidFill>
              <a:latin typeface="Times New Roman" panose="02020603050405020304" pitchFamily="18" charset="0"/>
              <a:cs typeface="Times New Roman" panose="02020603050405020304" pitchFamily="18" charset="0"/>
            </a:endParaRPr>
          </a:p>
          <a:p>
            <a:pPr fontAlgn="base">
              <a:lnSpc>
                <a:spcPct val="200000"/>
              </a:lnSpc>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Used in controller application for providing 0 to </a:t>
            </a:r>
            <a:r>
              <a:rPr lang="en-IN" sz="2400" dirty="0" smtClean="0">
                <a:solidFill>
                  <a:srgbClr val="666666"/>
                </a:solidFill>
                <a:latin typeface="Times New Roman" panose="02020603050405020304" pitchFamily="18" charset="0"/>
                <a:cs typeface="Times New Roman" panose="02020603050405020304" pitchFamily="18" charset="0"/>
              </a:rPr>
              <a:t>5Vs</a:t>
            </a:r>
            <a:endParaRPr lang="en-IN" sz="2400" dirty="0">
              <a:solidFill>
                <a:srgbClr val="666666"/>
              </a:solidFill>
              <a:latin typeface="Times New Roman" panose="02020603050405020304" pitchFamily="18" charset="0"/>
              <a:cs typeface="Times New Roman" panose="02020603050405020304" pitchFamily="18" charset="0"/>
            </a:endParaRPr>
          </a:p>
          <a:p>
            <a:pPr fontAlgn="base">
              <a:lnSpc>
                <a:spcPct val="200000"/>
              </a:lnSpc>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Used as a switching device in driving lamps and relays</a:t>
            </a:r>
          </a:p>
          <a:p>
            <a:pPr fontAlgn="base">
              <a:lnSpc>
                <a:spcPct val="200000"/>
              </a:lnSpc>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Used in processors of </a:t>
            </a:r>
            <a:r>
              <a:rPr lang="en-IN" sz="2400" dirty="0" smtClean="0">
                <a:latin typeface="Times New Roman" panose="02020603050405020304" pitchFamily="18" charset="0"/>
                <a:cs typeface="Times New Roman" panose="02020603050405020304" pitchFamily="18" charset="0"/>
              </a:rPr>
              <a:t>mini computers</a:t>
            </a:r>
            <a:r>
              <a:rPr lang="en-IN" sz="2400" dirty="0">
                <a:solidFill>
                  <a:srgbClr val="666666"/>
                </a:solidFill>
                <a:latin typeface="Times New Roman" panose="02020603050405020304" pitchFamily="18" charset="0"/>
                <a:cs typeface="Times New Roman" panose="02020603050405020304" pitchFamily="18" charset="0"/>
              </a:rPr>
              <a:t> like DEC VAX</a:t>
            </a:r>
          </a:p>
          <a:p>
            <a:pPr fontAlgn="base">
              <a:lnSpc>
                <a:spcPct val="200000"/>
              </a:lnSpc>
              <a:buFont typeface="Arial" panose="020B0604020202020204" pitchFamily="34" charset="0"/>
              <a:buChar char="•"/>
            </a:pPr>
            <a:r>
              <a:rPr lang="en-IN" sz="2400" dirty="0">
                <a:solidFill>
                  <a:srgbClr val="666666"/>
                </a:solidFill>
                <a:latin typeface="Times New Roman" panose="02020603050405020304" pitchFamily="18" charset="0"/>
                <a:cs typeface="Times New Roman" panose="02020603050405020304" pitchFamily="18" charset="0"/>
              </a:rPr>
              <a:t>Used in printers and video display terminals</a:t>
            </a:r>
            <a:endParaRPr lang="en-IN" sz="2400" b="0" i="0"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038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latin typeface="Times New Roman" panose="02020603050405020304" pitchFamily="18" charset="0"/>
                <a:cs typeface="Times New Roman" panose="02020603050405020304" pitchFamily="18" charset="0"/>
              </a:rPr>
              <a:t>CMOS Logic Family</a:t>
            </a:r>
            <a:r>
              <a:rPr lang="en-IN" sz="3200" b="1" dirty="0">
                <a:latin typeface="var(--global-heading-font-family)"/>
              </a:rPr>
              <a:t/>
            </a:r>
            <a:br>
              <a:rPr lang="en-IN" sz="3200" b="1" dirty="0">
                <a:latin typeface="var(--global-heading-font-family)"/>
              </a:rPr>
            </a:br>
            <a:endParaRPr lang="en-IN" sz="3200" dirty="0"/>
          </a:p>
        </p:txBody>
      </p:sp>
      <p:sp>
        <p:nvSpPr>
          <p:cNvPr id="3" name="Rectangle 2"/>
          <p:cNvSpPr/>
          <p:nvPr/>
        </p:nvSpPr>
        <p:spPr>
          <a:xfrm>
            <a:off x="935864" y="1550454"/>
            <a:ext cx="10417935" cy="3046988"/>
          </a:xfrm>
          <a:prstGeom prst="rect">
            <a:avLst/>
          </a:prstGeom>
        </p:spPr>
        <p:txBody>
          <a:bodyPr wrap="square">
            <a:spAutoFit/>
          </a:bodyPr>
          <a:lstStyle/>
          <a:p>
            <a:pPr algn="just"/>
            <a:r>
              <a:rPr lang="en-IN" sz="2400" dirty="0" smtClean="0">
                <a:solidFill>
                  <a:srgbClr val="000000"/>
                </a:solidFill>
                <a:latin typeface="Times New Roman" panose="02020603050405020304" pitchFamily="18" charset="0"/>
                <a:cs typeface="Times New Roman" panose="02020603050405020304" pitchFamily="18" charset="0"/>
              </a:rPr>
              <a:t>CMOS(Complementary </a:t>
            </a:r>
            <a:r>
              <a:rPr lang="en-IN" sz="2400" dirty="0">
                <a:solidFill>
                  <a:srgbClr val="000000"/>
                </a:solidFill>
                <a:latin typeface="Times New Roman" panose="02020603050405020304" pitchFamily="18" charset="0"/>
                <a:cs typeface="Times New Roman" panose="02020603050405020304" pitchFamily="18" charset="0"/>
              </a:rPr>
              <a:t>MOS) logic family uses both N-channel and P-channel MOSFET devices</a:t>
            </a:r>
            <a:r>
              <a:rPr lang="en-IN" sz="2400" dirty="0" smtClean="0">
                <a:solidFill>
                  <a:srgbClr val="000000"/>
                </a:solidFill>
                <a:latin typeface="Times New Roman" panose="02020603050405020304" pitchFamily="18" charset="0"/>
                <a:cs typeface="Times New Roman" panose="02020603050405020304" pitchFamily="18" charset="0"/>
              </a:rPr>
              <a:t>.</a:t>
            </a:r>
          </a:p>
          <a:p>
            <a:pPr algn="just"/>
            <a:endParaRPr lang="en-IN" sz="2400" dirty="0">
              <a:solidFill>
                <a:srgbClr val="000000"/>
              </a:solidFill>
              <a:latin typeface="Times New Roman" panose="02020603050405020304" pitchFamily="18" charset="0"/>
              <a:cs typeface="Times New Roman" panose="02020603050405020304" pitchFamily="18" charset="0"/>
            </a:endParaRPr>
          </a:p>
          <a:p>
            <a:pPr algn="just"/>
            <a:r>
              <a:rPr lang="en-IN" sz="2400" dirty="0" smtClean="0">
                <a:solidFill>
                  <a:srgbClr val="000000"/>
                </a:solidFill>
                <a:latin typeface="Times New Roman" panose="02020603050405020304" pitchFamily="18" charset="0"/>
                <a:cs typeface="Times New Roman" panose="02020603050405020304" pitchFamily="18" charset="0"/>
              </a:rPr>
              <a:t>CMOS </a:t>
            </a:r>
            <a:r>
              <a:rPr lang="en-IN" sz="2400" dirty="0">
                <a:solidFill>
                  <a:srgbClr val="000000"/>
                </a:solidFill>
                <a:latin typeface="Times New Roman" panose="02020603050405020304" pitchFamily="18" charset="0"/>
                <a:cs typeface="Times New Roman" panose="02020603050405020304" pitchFamily="18" charset="0"/>
              </a:rPr>
              <a:t>has greater complexity than PMOS and NMOS. </a:t>
            </a:r>
            <a:endParaRPr lang="en-IN" sz="2400" dirty="0" smtClean="0">
              <a:solidFill>
                <a:srgbClr val="000000"/>
              </a:solidFill>
              <a:latin typeface="Times New Roman" panose="02020603050405020304" pitchFamily="18" charset="0"/>
              <a:cs typeface="Times New Roman" panose="02020603050405020304" pitchFamily="18" charset="0"/>
            </a:endParaRPr>
          </a:p>
          <a:p>
            <a:pPr algn="just"/>
            <a:endParaRPr lang="en-IN" sz="2400" dirty="0" smtClean="0">
              <a:solidFill>
                <a:srgbClr val="000000"/>
              </a:solidFill>
              <a:latin typeface="Times New Roman" panose="02020603050405020304" pitchFamily="18" charset="0"/>
              <a:cs typeface="Times New Roman" panose="02020603050405020304" pitchFamily="18" charset="0"/>
            </a:endParaRPr>
          </a:p>
          <a:p>
            <a:pPr algn="just"/>
            <a:r>
              <a:rPr lang="en-IN" sz="2400" dirty="0" smtClean="0">
                <a:solidFill>
                  <a:srgbClr val="000000"/>
                </a:solidFill>
                <a:latin typeface="Times New Roman" panose="02020603050405020304" pitchFamily="18" charset="0"/>
                <a:cs typeface="Times New Roman" panose="02020603050405020304" pitchFamily="18" charset="0"/>
              </a:rPr>
              <a:t>The </a:t>
            </a:r>
            <a:r>
              <a:rPr lang="en-IN" sz="2400" dirty="0">
                <a:solidFill>
                  <a:srgbClr val="000000"/>
                </a:solidFill>
                <a:latin typeface="Times New Roman" panose="02020603050405020304" pitchFamily="18" charset="0"/>
                <a:cs typeface="Times New Roman" panose="02020603050405020304" pitchFamily="18" charset="0"/>
              </a:rPr>
              <a:t>speed of operation is high and </a:t>
            </a:r>
            <a:r>
              <a:rPr lang="en-IN" sz="2400" dirty="0" smtClean="0">
                <a:solidFill>
                  <a:srgbClr val="000000"/>
                </a:solidFill>
                <a:latin typeface="Times New Roman" panose="02020603050405020304" pitchFamily="18" charset="0"/>
                <a:cs typeface="Times New Roman" panose="02020603050405020304" pitchFamily="18" charset="0"/>
              </a:rPr>
              <a:t>power dissipation</a:t>
            </a:r>
            <a:r>
              <a:rPr lang="en-IN" sz="2400" dirty="0">
                <a:solidFill>
                  <a:srgbClr val="000000"/>
                </a:solidFill>
                <a:latin typeface="Times New Roman" panose="02020603050405020304" pitchFamily="18" charset="0"/>
                <a:cs typeface="Times New Roman" panose="02020603050405020304" pitchFamily="18" charset="0"/>
              </a:rPr>
              <a:t> is less in CMOS. </a:t>
            </a:r>
            <a:endParaRPr lang="en-IN" sz="2400" dirty="0" smtClean="0">
              <a:solidFill>
                <a:srgbClr val="000000"/>
              </a:solidFill>
              <a:latin typeface="Times New Roman" panose="02020603050405020304" pitchFamily="18" charset="0"/>
              <a:cs typeface="Times New Roman" panose="02020603050405020304" pitchFamily="18" charset="0"/>
            </a:endParaRPr>
          </a:p>
          <a:p>
            <a:pPr algn="just"/>
            <a:r>
              <a:rPr lang="en-IN" sz="2400" dirty="0">
                <a:solidFill>
                  <a:srgbClr val="000000"/>
                </a:solidFill>
                <a:latin typeface="Times New Roman" panose="02020603050405020304" pitchFamily="18" charset="0"/>
                <a:cs typeface="Times New Roman" panose="02020603050405020304" pitchFamily="18" charset="0"/>
              </a:rPr>
              <a:t> </a:t>
            </a:r>
          </a:p>
          <a:p>
            <a:pPr algn="just"/>
            <a:r>
              <a:rPr lang="en-IN" sz="2400" dirty="0" smtClean="0">
                <a:solidFill>
                  <a:srgbClr val="000000"/>
                </a:solidFill>
                <a:latin typeface="Times New Roman" panose="02020603050405020304" pitchFamily="18" charset="0"/>
                <a:cs typeface="Times New Roman" panose="02020603050405020304" pitchFamily="18" charset="0"/>
              </a:rPr>
              <a:t>CMOS </a:t>
            </a:r>
            <a:r>
              <a:rPr lang="en-IN" sz="2400" dirty="0">
                <a:solidFill>
                  <a:srgbClr val="000000"/>
                </a:solidFill>
                <a:latin typeface="Times New Roman" panose="02020603050405020304" pitchFamily="18" charset="0"/>
                <a:cs typeface="Times New Roman" panose="02020603050405020304" pitchFamily="18" charset="0"/>
              </a:rPr>
              <a:t>also has more </a:t>
            </a:r>
            <a:r>
              <a:rPr lang="en-IN" sz="2400" dirty="0" smtClean="0">
                <a:solidFill>
                  <a:srgbClr val="000000"/>
                </a:solidFill>
                <a:latin typeface="Times New Roman" panose="02020603050405020304" pitchFamily="18" charset="0"/>
                <a:cs typeface="Times New Roman" panose="02020603050405020304" pitchFamily="18" charset="0"/>
              </a:rPr>
              <a:t>fan-out and </a:t>
            </a:r>
            <a:r>
              <a:rPr lang="en-IN" sz="2400" dirty="0">
                <a:solidFill>
                  <a:srgbClr val="000000"/>
                </a:solidFill>
                <a:latin typeface="Times New Roman" panose="02020603050405020304" pitchFamily="18" charset="0"/>
                <a:cs typeface="Times New Roman" panose="02020603050405020304" pitchFamily="18" charset="0"/>
              </a:rPr>
              <a:t>better noise margin.</a:t>
            </a:r>
            <a:endParaRPr lang="en-IN"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968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b="1" dirty="0">
                <a:latin typeface="Times New Roman" panose="02020603050405020304" pitchFamily="18" charset="0"/>
                <a:cs typeface="Times New Roman" panose="02020603050405020304" pitchFamily="18" charset="0"/>
              </a:rPr>
              <a:t>CMOS inverter</a:t>
            </a:r>
            <a:r>
              <a:rPr lang="en-IN" sz="3200" b="1" dirty="0">
                <a:latin typeface="Times New Roman" panose="02020603050405020304" pitchFamily="18" charset="0"/>
                <a:cs typeface="Times New Roman" panose="02020603050405020304" pitchFamily="18" charset="0"/>
              </a:rPr>
              <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1156723"/>
            <a:ext cx="9980054" cy="2677656"/>
          </a:xfrm>
          <a:prstGeom prst="rect">
            <a:avLst/>
          </a:prstGeom>
        </p:spPr>
        <p:txBody>
          <a:bodyPr wrap="square">
            <a:spAutoFit/>
          </a:bodyPr>
          <a:lstStyle/>
          <a:p>
            <a:pPr algn="just"/>
            <a:r>
              <a:rPr lang="en-IN" sz="2400" dirty="0">
                <a:solidFill>
                  <a:srgbClr val="000000"/>
                </a:solidFill>
                <a:latin typeface="Times New Roman" panose="02020603050405020304" pitchFamily="18" charset="0"/>
                <a:cs typeface="Times New Roman" panose="02020603050405020304" pitchFamily="18" charset="0"/>
              </a:rPr>
              <a:t>In CMOS inverter, both the n-channel and p-channel devices are connected in series. The source terminal of the P-channel device is connected to source voltage +V</a:t>
            </a:r>
            <a:r>
              <a:rPr lang="en-IN" sz="2400" baseline="-25000" dirty="0">
                <a:solidFill>
                  <a:srgbClr val="000000"/>
                </a:solidFill>
                <a:latin typeface="Times New Roman" panose="02020603050405020304" pitchFamily="18" charset="0"/>
                <a:cs typeface="Times New Roman" panose="02020603050405020304" pitchFamily="18" charset="0"/>
              </a:rPr>
              <a:t>DD</a:t>
            </a:r>
            <a:r>
              <a:rPr lang="en-IN" sz="2400" dirty="0" smtClean="0">
                <a:solidFill>
                  <a:srgbClr val="000000"/>
                </a:solidFill>
                <a:latin typeface="Times New Roman" panose="02020603050405020304" pitchFamily="18" charset="0"/>
                <a:cs typeface="Times New Roman" panose="02020603050405020304" pitchFamily="18" charset="0"/>
              </a:rPr>
              <a:t>.</a:t>
            </a:r>
          </a:p>
          <a:p>
            <a:pPr algn="just"/>
            <a:r>
              <a:rPr lang="en-IN" sz="2400" dirty="0" smtClean="0">
                <a:solidFill>
                  <a:srgbClr val="000000"/>
                </a:solidFill>
                <a:latin typeface="Times New Roman" panose="02020603050405020304" pitchFamily="18" charset="0"/>
                <a:cs typeface="Times New Roman" panose="02020603050405020304" pitchFamily="18" charset="0"/>
              </a:rPr>
              <a:t>The </a:t>
            </a:r>
            <a:r>
              <a:rPr lang="en-IN" sz="2400" dirty="0">
                <a:solidFill>
                  <a:srgbClr val="000000"/>
                </a:solidFill>
                <a:latin typeface="Times New Roman" panose="02020603050405020304" pitchFamily="18" charset="0"/>
                <a:cs typeface="Times New Roman" panose="02020603050405020304" pitchFamily="18" charset="0"/>
              </a:rPr>
              <a:t>source terminal of the N-channel device is connected to the ground. The gate of both the devices are connected together and a common input is given to both the MOSFET device. The drain terminals are connected together as a common output.</a:t>
            </a:r>
            <a:endParaRPr lang="en-IN" sz="2400" b="0" i="0" dirty="0">
              <a:solidFill>
                <a:srgbClr val="000000"/>
              </a:solidFill>
              <a:effectLst/>
              <a:latin typeface="Times New Roman" panose="02020603050405020304" pitchFamily="18" charset="0"/>
              <a:cs typeface="Times New Roman" panose="02020603050405020304" pitchFamily="18" charset="0"/>
            </a:endParaRPr>
          </a:p>
        </p:txBody>
      </p:sp>
      <p:sp>
        <p:nvSpPr>
          <p:cNvPr id="4" name="AutoShape 2" descr="CMOS logic family - inver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4"/>
          <p:cNvSpPr>
            <a:spLocks noChangeArrowheads="1"/>
          </p:cNvSpPr>
          <p:nvPr/>
        </p:nvSpPr>
        <p:spPr bwMode="auto">
          <a:xfrm>
            <a:off x="838200" y="5473005"/>
            <a:ext cx="10688392"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3328" name="Picture 16" descr="https://tse2.mm.bing.net/th?id=OIP.ks4XO1oLaclIktxe0X-zawAAAA&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6279" y="4278776"/>
            <a:ext cx="2640436" cy="202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70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https://tse2.mm.bing.net/th?id=OIP.ks4XO1oLaclIktxe0X-zawAAAA&amp;pid=Api&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3166" y="1027906"/>
            <a:ext cx="2545724" cy="25270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98807" y="3836933"/>
            <a:ext cx="9696719" cy="2677656"/>
          </a:xfrm>
          <a:prstGeom prst="rect">
            <a:avLst/>
          </a:prstGeom>
        </p:spPr>
        <p:txBody>
          <a:bodyPr wrap="square">
            <a:spAutoFit/>
          </a:bodyPr>
          <a:lstStyle/>
          <a:p>
            <a:pPr lvl="0"/>
            <a:r>
              <a:rPr lang="en-IN" sz="2400" dirty="0">
                <a:solidFill>
                  <a:srgbClr val="000000"/>
                </a:solidFill>
                <a:latin typeface="Times New Roman" panose="02020603050405020304" pitchFamily="18" charset="0"/>
                <a:cs typeface="Times New Roman" panose="02020603050405020304" pitchFamily="18" charset="0"/>
              </a:rPr>
              <a:t>If LOW input is given at the input terminal VIN, it will turn ON </a:t>
            </a:r>
            <a:r>
              <a:rPr lang="en-IN" sz="2400" dirty="0" err="1">
                <a:solidFill>
                  <a:srgbClr val="000000"/>
                </a:solidFill>
                <a:latin typeface="Times New Roman" panose="02020603050405020304" pitchFamily="18" charset="0"/>
                <a:cs typeface="Times New Roman" panose="02020603050405020304" pitchFamily="18" charset="0"/>
              </a:rPr>
              <a:t>on</a:t>
            </a:r>
            <a:r>
              <a:rPr lang="en-IN" sz="2400" dirty="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P-channel </a:t>
            </a:r>
            <a:r>
              <a:rPr lang="en-US" altLang="en-US" sz="2400" dirty="0" smtClean="0">
                <a:solidFill>
                  <a:srgbClr val="000000"/>
                </a:solidFill>
                <a:latin typeface="Times New Roman" panose="02020603050405020304" pitchFamily="18" charset="0"/>
                <a:cs typeface="Times New Roman" panose="02020603050405020304" pitchFamily="18" charset="0"/>
              </a:rPr>
              <a:t>MOSFET(Q</a:t>
            </a:r>
            <a:r>
              <a:rPr lang="en-US" altLang="en-US" sz="2400" baseline="-30000" dirty="0" smtClean="0">
                <a:solidFill>
                  <a:srgbClr val="000000"/>
                </a:solidFill>
                <a:latin typeface="Times New Roman" panose="02020603050405020304" pitchFamily="18" charset="0"/>
                <a:cs typeface="Times New Roman" panose="02020603050405020304" pitchFamily="18" charset="0"/>
              </a:rPr>
              <a:t>1</a:t>
            </a: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IN" sz="2400" dirty="0">
                <a:solidFill>
                  <a:srgbClr val="000000"/>
                </a:solidFill>
                <a:latin typeface="Times New Roman" panose="02020603050405020304" pitchFamily="18" charset="0"/>
                <a:cs typeface="Times New Roman" panose="02020603050405020304" pitchFamily="18" charset="0"/>
              </a:rPr>
              <a:t> and turn OFF </a:t>
            </a:r>
            <a:r>
              <a:rPr lang="en-US" altLang="en-US" sz="2400" dirty="0">
                <a:solidFill>
                  <a:srgbClr val="000000"/>
                </a:solidFill>
                <a:latin typeface="Times New Roman" panose="02020603050405020304" pitchFamily="18" charset="0"/>
                <a:cs typeface="Times New Roman" panose="02020603050405020304" pitchFamily="18" charset="0"/>
              </a:rPr>
              <a:t>N-channel MOSFET </a:t>
            </a:r>
            <a:r>
              <a:rPr lang="en-US" altLang="en-US" sz="2400" dirty="0" smtClean="0">
                <a:solidFill>
                  <a:srgbClr val="000000"/>
                </a:solidFill>
                <a:latin typeface="Times New Roman" panose="02020603050405020304" pitchFamily="18" charset="0"/>
                <a:cs typeface="Times New Roman" panose="02020603050405020304" pitchFamily="18" charset="0"/>
              </a:rPr>
              <a:t>(</a:t>
            </a:r>
            <a:r>
              <a:rPr lang="en-IN" sz="2400" dirty="0" smtClean="0">
                <a:solidFill>
                  <a:srgbClr val="000000"/>
                </a:solidFill>
                <a:latin typeface="Times New Roman" panose="02020603050405020304" pitchFamily="18" charset="0"/>
                <a:cs typeface="Times New Roman" panose="02020603050405020304" pitchFamily="18" charset="0"/>
              </a:rPr>
              <a:t>Q</a:t>
            </a:r>
            <a:r>
              <a:rPr lang="en-IN" sz="2400" baseline="-25000" dirty="0" smtClean="0">
                <a:solidFill>
                  <a:srgbClr val="000000"/>
                </a:solidFill>
                <a:latin typeface="Times New Roman" panose="02020603050405020304" pitchFamily="18" charset="0"/>
                <a:cs typeface="Times New Roman" panose="02020603050405020304" pitchFamily="18" charset="0"/>
              </a:rPr>
              <a:t>2</a:t>
            </a:r>
            <a:r>
              <a:rPr lang="en-IN" sz="2400" dirty="0" smtClean="0">
                <a:solidFill>
                  <a:srgbClr val="000000"/>
                </a:solidFill>
                <a:latin typeface="Times New Roman" panose="02020603050405020304" pitchFamily="18" charset="0"/>
                <a:cs typeface="Times New Roman" panose="02020603050405020304" pitchFamily="18" charset="0"/>
              </a:rPr>
              <a:t>  ), </a:t>
            </a:r>
            <a:r>
              <a:rPr lang="en-IN" sz="2400" dirty="0">
                <a:solidFill>
                  <a:srgbClr val="000000"/>
                </a:solidFill>
                <a:latin typeface="Times New Roman" panose="02020603050405020304" pitchFamily="18" charset="0"/>
                <a:cs typeface="Times New Roman" panose="02020603050405020304" pitchFamily="18" charset="0"/>
              </a:rPr>
              <a:t>making the output to be HIGH</a:t>
            </a:r>
            <a:r>
              <a:rPr lang="en-IN" sz="2400" dirty="0" smtClean="0">
                <a:solidFill>
                  <a:srgbClr val="000000"/>
                </a:solidFill>
                <a:latin typeface="Times New Roman" panose="02020603050405020304" pitchFamily="18" charset="0"/>
                <a:cs typeface="Times New Roman" panose="02020603050405020304" pitchFamily="18" charset="0"/>
              </a:rPr>
              <a:t>.</a:t>
            </a:r>
            <a:r>
              <a:rPr lang="en-US" altLang="en-US" sz="2400" dirty="0">
                <a:solidFill>
                  <a:srgbClr val="000000"/>
                </a:solidFill>
                <a:latin typeface="Times New Roman" panose="02020603050405020304" pitchFamily="18" charset="0"/>
                <a:cs typeface="Times New Roman" panose="02020603050405020304" pitchFamily="18" charset="0"/>
              </a:rPr>
              <a:t> </a:t>
            </a:r>
            <a:endParaRPr lang="en-US" altLang="en-US" sz="2400" dirty="0" smtClean="0">
              <a:solidFill>
                <a:srgbClr val="000000"/>
              </a:solidFill>
              <a:latin typeface="Times New Roman" panose="02020603050405020304" pitchFamily="18" charset="0"/>
              <a:cs typeface="Times New Roman" panose="02020603050405020304" pitchFamily="18" charset="0"/>
            </a:endParaRPr>
          </a:p>
          <a:p>
            <a:pPr lvl="0"/>
            <a:r>
              <a:rPr lang="en-US" altLang="en-US" sz="2400" dirty="0" smtClean="0">
                <a:solidFill>
                  <a:srgbClr val="000000"/>
                </a:solidFill>
                <a:latin typeface="Times New Roman" panose="02020603050405020304" pitchFamily="18" charset="0"/>
                <a:cs typeface="Times New Roman" panose="02020603050405020304" pitchFamily="18" charset="0"/>
              </a:rPr>
              <a:t>For </a:t>
            </a:r>
            <a:r>
              <a:rPr lang="en-US" altLang="en-US" sz="2400" dirty="0">
                <a:solidFill>
                  <a:srgbClr val="000000"/>
                </a:solidFill>
                <a:latin typeface="Times New Roman" panose="02020603050405020304" pitchFamily="18" charset="0"/>
                <a:cs typeface="Times New Roman" panose="02020603050405020304" pitchFamily="18" charset="0"/>
              </a:rPr>
              <a:t>a HIGH input at VIN, the P-channel MOSFET(Q</a:t>
            </a:r>
            <a:r>
              <a:rPr lang="en-US" altLang="en-US" sz="2400" baseline="-30000" dirty="0">
                <a:solidFill>
                  <a:srgbClr val="000000"/>
                </a:solidFill>
                <a:latin typeface="Times New Roman" panose="02020603050405020304" pitchFamily="18" charset="0"/>
                <a:cs typeface="Times New Roman" panose="02020603050405020304" pitchFamily="18" charset="0"/>
              </a:rPr>
              <a:t>1</a:t>
            </a:r>
            <a:r>
              <a:rPr lang="en-US" altLang="en-US" sz="2400" dirty="0">
                <a:solidFill>
                  <a:srgbClr val="000000"/>
                </a:solidFill>
                <a:latin typeface="Times New Roman" panose="02020603050405020304" pitchFamily="18" charset="0"/>
                <a:cs typeface="Times New Roman" panose="02020603050405020304" pitchFamily="18" charset="0"/>
              </a:rPr>
              <a:t>) gets turned OFF, but the N-channel MOSFET </a:t>
            </a:r>
            <a:r>
              <a:rPr lang="en-US" altLang="en-US" sz="2400" dirty="0" smtClean="0">
                <a:solidFill>
                  <a:srgbClr val="000000"/>
                </a:solidFill>
                <a:latin typeface="Times New Roman" panose="02020603050405020304" pitchFamily="18" charset="0"/>
                <a:cs typeface="Times New Roman" panose="02020603050405020304" pitchFamily="18" charset="0"/>
              </a:rPr>
              <a:t>(</a:t>
            </a:r>
            <a:r>
              <a:rPr lang="en-US" altLang="en-US" sz="2400" dirty="0">
                <a:solidFill>
                  <a:srgbClr val="000000"/>
                </a:solidFill>
                <a:latin typeface="Times New Roman" panose="02020603050405020304" pitchFamily="18" charset="0"/>
                <a:cs typeface="Times New Roman" panose="02020603050405020304" pitchFamily="18" charset="0"/>
              </a:rPr>
              <a:t>Q</a:t>
            </a:r>
            <a:r>
              <a:rPr lang="en-US" altLang="en-US" sz="2400" baseline="-30000" dirty="0">
                <a:solidFill>
                  <a:srgbClr val="000000"/>
                </a:solidFill>
                <a:latin typeface="Times New Roman" panose="02020603050405020304" pitchFamily="18" charset="0"/>
                <a:cs typeface="Times New Roman" panose="02020603050405020304" pitchFamily="18" charset="0"/>
              </a:rPr>
              <a:t>2</a:t>
            </a:r>
            <a:r>
              <a:rPr lang="en-US" altLang="en-US" sz="2400" dirty="0">
                <a:solidFill>
                  <a:srgbClr val="000000"/>
                </a:solidFill>
                <a:latin typeface="Times New Roman" panose="02020603050405020304" pitchFamily="18" charset="0"/>
                <a:cs typeface="Times New Roman" panose="02020603050405020304" pitchFamily="18" charset="0"/>
              </a:rPr>
              <a:t>) will be turned ON. This will drive the output V</a:t>
            </a:r>
            <a:r>
              <a:rPr lang="en-US" altLang="en-US" sz="2400" baseline="-30000" dirty="0">
                <a:solidFill>
                  <a:srgbClr val="000000"/>
                </a:solidFill>
                <a:latin typeface="Times New Roman" panose="02020603050405020304" pitchFamily="18" charset="0"/>
                <a:cs typeface="Times New Roman" panose="02020603050405020304" pitchFamily="18" charset="0"/>
              </a:rPr>
              <a:t>o</a:t>
            </a:r>
            <a:r>
              <a:rPr lang="en-US" altLang="en-US" sz="2400" dirty="0">
                <a:solidFill>
                  <a:srgbClr val="000000"/>
                </a:solidFill>
                <a:latin typeface="Times New Roman" panose="02020603050405020304" pitchFamily="18" charset="0"/>
                <a:cs typeface="Times New Roman" panose="02020603050405020304" pitchFamily="18" charset="0"/>
              </a:rPr>
              <a:t> to be at Logic LOW.</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793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893"/>
            <a:ext cx="10515600" cy="1325563"/>
          </a:xfrm>
        </p:spPr>
        <p:txBody>
          <a:bodyPr>
            <a:normAutofit/>
          </a:bodyPr>
          <a:lstStyle/>
          <a:p>
            <a:pPr algn="ctr"/>
            <a:r>
              <a:rPr lang="en-IN" sz="3200" b="1" dirty="0">
                <a:latin typeface="Times New Roman" panose="02020603050405020304" pitchFamily="18" charset="0"/>
                <a:cs typeface="Times New Roman" panose="02020603050405020304" pitchFamily="18" charset="0"/>
              </a:rPr>
              <a:t>CMOS NAND Gate</a:t>
            </a:r>
            <a:br>
              <a:rPr lang="en-IN" sz="3200" b="1"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pic>
        <p:nvPicPr>
          <p:cNvPr id="14338" name="Picture 2" descr="https://eepower.com/uploads/articles/basic-cmos-logic-gates-fi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4866" y="2993266"/>
            <a:ext cx="2524125" cy="2667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3609" y="1378645"/>
            <a:ext cx="10310191" cy="1200329"/>
          </a:xfrm>
          <a:prstGeom prst="rect">
            <a:avLst/>
          </a:prstGeom>
        </p:spPr>
        <p:txBody>
          <a:bodyPr wrap="square">
            <a:spAutoFit/>
          </a:bodyPr>
          <a:lstStyle/>
          <a:p>
            <a:r>
              <a:rPr lang="en-IN" sz="2400" dirty="0">
                <a:solidFill>
                  <a:srgbClr val="464646"/>
                </a:solidFill>
                <a:latin typeface="Times New Roman" panose="02020603050405020304" pitchFamily="18" charset="0"/>
                <a:cs typeface="Times New Roman" panose="02020603050405020304" pitchFamily="18" charset="0"/>
              </a:rPr>
              <a:t>P-channel transistors Q1 and Q2 are connected in parallel between +V and the output terminal. N-channel transistors Q3 and Q4 are connected in series between the output terminal and ground.</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838198" y="2394308"/>
            <a:ext cx="10055087" cy="369332"/>
          </a:xfrm>
          <a:prstGeom prst="rect">
            <a:avLst/>
          </a:prstGeom>
        </p:spPr>
        <p:txBody>
          <a:bodyPr wrap="square">
            <a:spAutoFit/>
          </a:bodyPr>
          <a:lstStyle/>
          <a:p>
            <a:r>
              <a:rPr lang="en-IN" dirty="0" smtClean="0">
                <a:solidFill>
                  <a:srgbClr val="464646"/>
                </a:solidFill>
                <a:latin typeface="PT Sans"/>
              </a:rPr>
              <a:t> </a:t>
            </a:r>
            <a:endParaRPr lang="en-IN" b="0" i="0" dirty="0">
              <a:solidFill>
                <a:srgbClr val="464646"/>
              </a:solidFill>
              <a:effectLst/>
              <a:latin typeface="PT Sans"/>
            </a:endParaRPr>
          </a:p>
        </p:txBody>
      </p:sp>
    </p:spTree>
    <p:extLst>
      <p:ext uri="{BB962C8B-B14F-4D97-AF65-F5344CB8AC3E}">
        <p14:creationId xmlns:p14="http://schemas.microsoft.com/office/powerpoint/2010/main" val="357821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6AA6D3D-4780-3DFE-A478-1FD5F13569C0}"/>
              </a:ext>
            </a:extLst>
          </p:cNvPr>
          <p:cNvSpPr>
            <a:spLocks noGrp="1"/>
          </p:cNvSpPr>
          <p:nvPr>
            <p:ph idx="1"/>
          </p:nvPr>
        </p:nvSpPr>
        <p:spPr>
          <a:xfrm>
            <a:off x="838200" y="656628"/>
            <a:ext cx="10515600" cy="5996854"/>
          </a:xfrm>
        </p:spPr>
        <p:txBody>
          <a:bodyPr>
            <a:normAutofit fontScale="92500" lnSpcReduction="20000"/>
          </a:bodyPr>
          <a:lstStyle/>
          <a:p>
            <a:pPr>
              <a:buFont typeface="Wingdings" panose="05000000000000000000" pitchFamily="2" charset="2"/>
              <a:buChar char="§"/>
            </a:pPr>
            <a:r>
              <a:rPr lang="en-US" sz="2600" b="1" dirty="0">
                <a:latin typeface="Times New Roman" panose="02020603050405020304" pitchFamily="18" charset="0"/>
                <a:ea typeface="Segoe UI Historic" panose="020B0502040204020203" pitchFamily="34" charset="0"/>
                <a:cs typeface="Times New Roman" panose="02020603050405020304" pitchFamily="18" charset="0"/>
              </a:rPr>
              <a:t>NOT Operator</a:t>
            </a:r>
          </a:p>
          <a:p>
            <a:pPr algn="just" eaLnBrk="1" hangingPunct="1">
              <a:buNone/>
            </a:pP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It performs logical negation and denoted by (-) bar. It operates on single variable.</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X	X	(means complement of x)</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0	1	</a:t>
            </a:r>
          </a:p>
          <a:p>
            <a:pPr eaLnBrk="1" hangingPunct="1">
              <a:buFont typeface="Wingdings" pitchFamily="2" charset="2"/>
              <a:buNone/>
            </a:pPr>
            <a:r>
              <a:rPr lang="en-US" sz="2600" dirty="0">
                <a:latin typeface="Times New Roman" panose="02020603050405020304" pitchFamily="18" charset="0"/>
                <a:cs typeface="Times New Roman" panose="02020603050405020304" pitchFamily="18" charset="0"/>
              </a:rPr>
              <a:t>		1	</a:t>
            </a:r>
            <a:r>
              <a:rPr lang="en-US" sz="2600" dirty="0" smtClean="0">
                <a:latin typeface="Times New Roman" panose="02020603050405020304" pitchFamily="18" charset="0"/>
                <a:cs typeface="Times New Roman" panose="02020603050405020304" pitchFamily="18" charset="0"/>
              </a:rPr>
              <a:t>0</a:t>
            </a:r>
          </a:p>
          <a:p>
            <a:pPr eaLnBrk="1" hangingPunct="1">
              <a:buFont typeface="Wingdings" pitchFamily="2" charset="2"/>
              <a:buNone/>
            </a:pPr>
            <a:endParaRPr lang="en-US" sz="26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
            </a:pPr>
            <a:r>
              <a:rPr lang="en-GB" altLang="en-US" sz="2600" b="1" dirty="0">
                <a:latin typeface="Times New Roman" panose="02020603050405020304" pitchFamily="18" charset="0"/>
                <a:cs typeface="Times New Roman" panose="02020603050405020304" pitchFamily="18" charset="0"/>
              </a:rPr>
              <a:t>Commutative Law</a:t>
            </a:r>
          </a:p>
          <a:p>
            <a:pPr marL="0" indent="0" algn="just">
              <a:lnSpc>
                <a:spcPct val="100000"/>
              </a:lnSpc>
              <a:spcBef>
                <a:spcPts val="638"/>
              </a:spcBef>
              <a:buNone/>
            </a:pPr>
            <a:r>
              <a:rPr lang="en-GB" altLang="en-US" sz="2600" b="1" dirty="0">
                <a:latin typeface="Times New Roman" panose="02020603050405020304" pitchFamily="18" charset="0"/>
                <a:cs typeface="Times New Roman" panose="02020603050405020304" pitchFamily="18" charset="0"/>
              </a:rPr>
              <a:t>Commutativity</a:t>
            </a:r>
            <a:r>
              <a:rPr lang="en-GB" altLang="en-US" sz="2600" dirty="0">
                <a:latin typeface="Times New Roman" panose="02020603050405020304" pitchFamily="18" charset="0"/>
                <a:cs typeface="Times New Roman" panose="02020603050405020304" pitchFamily="18" charset="0"/>
              </a:rPr>
              <a:t> is a widely used </a:t>
            </a:r>
            <a:r>
              <a:rPr lang="en-GB" altLang="en-US" sz="2600" b="1" dirty="0">
                <a:latin typeface="Times New Roman" panose="02020603050405020304" pitchFamily="18" charset="0"/>
                <a:cs typeface="Times New Roman" panose="02020603050405020304" pitchFamily="18" charset="0"/>
              </a:rPr>
              <a:t>mathematical</a:t>
            </a:r>
            <a:r>
              <a:rPr lang="en-GB" altLang="en-US" sz="2600" dirty="0">
                <a:latin typeface="Times New Roman" panose="02020603050405020304" pitchFamily="18" charset="0"/>
                <a:cs typeface="Times New Roman" panose="02020603050405020304" pitchFamily="18" charset="0"/>
              </a:rPr>
              <a:t> term that refers to the ability to change the order of something without changing the end result. </a:t>
            </a:r>
          </a:p>
          <a:p>
            <a:pPr marL="0" indent="0" algn="ctr">
              <a:lnSpc>
                <a:spcPct val="100000"/>
              </a:lnSpc>
              <a:spcBef>
                <a:spcPts val="638"/>
              </a:spcBef>
              <a:buNone/>
            </a:pPr>
            <a:r>
              <a:rPr lang="en-GB" altLang="en-US" sz="2600" dirty="0">
                <a:latin typeface="Times New Roman" panose="02020603050405020304" pitchFamily="18" charset="0"/>
                <a:cs typeface="Times New Roman" panose="02020603050405020304" pitchFamily="18" charset="0"/>
              </a:rPr>
              <a:t>x + y = y + x   </a:t>
            </a:r>
          </a:p>
          <a:p>
            <a:pPr marL="0" indent="0" algn="ctr">
              <a:lnSpc>
                <a:spcPct val="100000"/>
              </a:lnSpc>
              <a:spcBef>
                <a:spcPts val="638"/>
              </a:spcBef>
              <a:buNone/>
            </a:pPr>
            <a:r>
              <a:rPr lang="en-GB" altLang="en-US" sz="2600" dirty="0">
                <a:latin typeface="Times New Roman" panose="02020603050405020304" pitchFamily="18" charset="0"/>
                <a:cs typeface="Times New Roman" panose="02020603050405020304" pitchFamily="18" charset="0"/>
              </a:rPr>
              <a:t>x . y = y . x</a:t>
            </a:r>
          </a:p>
          <a:p>
            <a:pPr>
              <a:lnSpc>
                <a:spcPct val="100000"/>
              </a:lnSpc>
              <a:spcBef>
                <a:spcPts val="638"/>
              </a:spcBef>
              <a:buFont typeface="Wingdings" panose="05000000000000000000" pitchFamily="2" charset="2"/>
              <a:buChar char="§"/>
            </a:pPr>
            <a:r>
              <a:rPr lang="en-GB" altLang="en-US" sz="2600" b="1" dirty="0">
                <a:latin typeface="Times New Roman" panose="02020603050405020304" pitchFamily="18" charset="0"/>
                <a:cs typeface="Times New Roman" panose="02020603050405020304" pitchFamily="18" charset="0"/>
              </a:rPr>
              <a:t>Associative Law </a:t>
            </a:r>
          </a:p>
          <a:p>
            <a:pPr marL="0" indent="0">
              <a:lnSpc>
                <a:spcPct val="100000"/>
              </a:lnSpc>
              <a:spcBef>
                <a:spcPts val="638"/>
              </a:spcBef>
              <a:buNone/>
            </a:pPr>
            <a:r>
              <a:rPr lang="en-GB" altLang="en-US" sz="2600" dirty="0">
                <a:latin typeface="Times New Roman" panose="02020603050405020304" pitchFamily="18" charset="0"/>
                <a:cs typeface="Times New Roman" panose="02020603050405020304" pitchFamily="18" charset="0"/>
              </a:rPr>
              <a:t> These laws state that</a:t>
            </a:r>
          </a:p>
          <a:p>
            <a:pPr marL="0" indent="0" algn="ctr">
              <a:lnSpc>
                <a:spcPct val="100000"/>
              </a:lnSpc>
              <a:spcBef>
                <a:spcPts val="638"/>
              </a:spcBef>
              <a:buNone/>
            </a:pPr>
            <a:r>
              <a:rPr lang="en-GB" altLang="en-US" sz="2600" dirty="0">
                <a:latin typeface="Times New Roman" panose="02020603050405020304" pitchFamily="18" charset="0"/>
                <a:cs typeface="Times New Roman" panose="02020603050405020304" pitchFamily="18" charset="0"/>
              </a:rPr>
              <a:t>x + (y + z)  = (x + y) + z</a:t>
            </a:r>
          </a:p>
          <a:p>
            <a:pPr marL="0" indent="0" algn="ctr">
              <a:lnSpc>
                <a:spcPct val="100000"/>
              </a:lnSpc>
              <a:spcBef>
                <a:spcPts val="638"/>
              </a:spcBef>
              <a:buNone/>
            </a:pPr>
            <a:r>
              <a:rPr lang="en-GB" altLang="en-US" sz="2600" dirty="0">
                <a:latin typeface="Times New Roman" panose="02020603050405020304" pitchFamily="18" charset="0"/>
                <a:cs typeface="Times New Roman" panose="02020603050405020304" pitchFamily="18" charset="0"/>
              </a:rPr>
              <a:t>x . (y . z)   = (x . y) . z</a:t>
            </a:r>
          </a:p>
          <a:p>
            <a:pPr marL="0" indent="0">
              <a:lnSpc>
                <a:spcPct val="100000"/>
              </a:lnSpc>
              <a:spcBef>
                <a:spcPts val="638"/>
              </a:spcBef>
              <a:buNone/>
            </a:pPr>
            <a:endParaRPr lang="en-GB" altLang="en-US" sz="2000" dirty="0">
              <a:latin typeface="Times New Roman" panose="02020603050405020304" pitchFamily="18" charset="0"/>
              <a:cs typeface="Times New Roman" panose="02020603050405020304" pitchFamily="18" charset="0"/>
            </a:endParaRPr>
          </a:p>
          <a:p>
            <a:pPr marL="0" indent="0" eaLnBrk="1" hangingPunct="1">
              <a:buNone/>
            </a:pPr>
            <a:endParaRPr lang="en-US" sz="2400" b="1" dirty="0">
              <a:latin typeface="Times New Roman" panose="02020603050405020304" pitchFamily="18" charset="0"/>
              <a:ea typeface="Segoe UI Historic"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7861199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8039" y="768010"/>
            <a:ext cx="9775065" cy="3416320"/>
          </a:xfrm>
          <a:prstGeom prst="rect">
            <a:avLst/>
          </a:prstGeom>
        </p:spPr>
        <p:txBody>
          <a:bodyPr wrap="square">
            <a:spAutoFit/>
          </a:bodyPr>
          <a:lstStyle/>
          <a:p>
            <a:r>
              <a:rPr lang="en-IN" sz="2400" dirty="0">
                <a:solidFill>
                  <a:srgbClr val="464646"/>
                </a:solidFill>
                <a:latin typeface="Times New Roman" panose="02020603050405020304" pitchFamily="18" charset="0"/>
                <a:cs typeface="Times New Roman" panose="02020603050405020304" pitchFamily="18" charset="0"/>
              </a:rPr>
              <a:t>With Q3 and Q4 transistors ”on” and Q1 and Q2 transistors “off,” the output is a logic 0. This condition happens when both inputs, A and B, are logic </a:t>
            </a:r>
            <a:r>
              <a:rPr lang="en-IN" sz="2400" dirty="0" smtClean="0">
                <a:solidFill>
                  <a:srgbClr val="464646"/>
                </a:solidFill>
                <a:latin typeface="Times New Roman" panose="02020603050405020304" pitchFamily="18" charset="0"/>
                <a:cs typeface="Times New Roman" panose="02020603050405020304" pitchFamily="18" charset="0"/>
              </a:rPr>
              <a:t>1.</a:t>
            </a:r>
          </a:p>
          <a:p>
            <a:endParaRPr lang="en-IN" sz="2400" dirty="0">
              <a:solidFill>
                <a:srgbClr val="464646"/>
              </a:solidFill>
              <a:latin typeface="Times New Roman" panose="02020603050405020304" pitchFamily="18" charset="0"/>
              <a:cs typeface="Times New Roman" panose="02020603050405020304" pitchFamily="18" charset="0"/>
            </a:endParaRPr>
          </a:p>
          <a:p>
            <a:r>
              <a:rPr lang="en-IN" sz="2400" dirty="0">
                <a:solidFill>
                  <a:srgbClr val="464646"/>
                </a:solidFill>
                <a:latin typeface="Times New Roman" panose="02020603050405020304" pitchFamily="18" charset="0"/>
                <a:cs typeface="Times New Roman" panose="02020603050405020304" pitchFamily="18" charset="0"/>
              </a:rPr>
              <a:t>With logic 0 in inputs A and B, Q3 and Q4 transistors are “off,” and Q1 and Q2 transistors are “on,” producing a logic 1 output. </a:t>
            </a:r>
            <a:endParaRPr lang="en-IN" sz="2400" dirty="0" smtClean="0">
              <a:solidFill>
                <a:srgbClr val="464646"/>
              </a:solidFill>
              <a:latin typeface="Times New Roman" panose="02020603050405020304" pitchFamily="18" charset="0"/>
              <a:cs typeface="Times New Roman" panose="02020603050405020304" pitchFamily="18" charset="0"/>
            </a:endParaRPr>
          </a:p>
          <a:p>
            <a:endParaRPr lang="en-IN" sz="2400" dirty="0">
              <a:solidFill>
                <a:srgbClr val="464646"/>
              </a:solidFill>
              <a:latin typeface="Times New Roman" panose="02020603050405020304" pitchFamily="18" charset="0"/>
              <a:cs typeface="Times New Roman" panose="02020603050405020304" pitchFamily="18" charset="0"/>
            </a:endParaRPr>
          </a:p>
          <a:p>
            <a:r>
              <a:rPr lang="en-IN" sz="2400" dirty="0">
                <a:solidFill>
                  <a:srgbClr val="464646"/>
                </a:solidFill>
                <a:latin typeface="Times New Roman" panose="02020603050405020304" pitchFamily="18" charset="0"/>
                <a:cs typeface="Times New Roman" panose="02020603050405020304" pitchFamily="18" charset="0"/>
              </a:rPr>
              <a:t>When one of the inputs is a logic “1” and the other one is a logic “0”, either Q3 is “off” and Q2 is “on” or Q4 is “off” and Q1 is “on.” The output in both cases is a logic “1,” </a:t>
            </a:r>
            <a:endParaRPr lang="en-IN" sz="2400" dirty="0"/>
          </a:p>
        </p:txBody>
      </p:sp>
      <p:pic>
        <p:nvPicPr>
          <p:cNvPr id="4" name="Picture 2" descr="https://eepower.com/uploads/articles/basic-cmos-logic-gates-fi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3807" y="3997818"/>
            <a:ext cx="252412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4534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93" y="180793"/>
            <a:ext cx="10515600" cy="1325563"/>
          </a:xfrm>
        </p:spPr>
        <p:txBody>
          <a:bodyPr>
            <a:normAutofit/>
          </a:bodyPr>
          <a:lstStyle/>
          <a:p>
            <a:pPr algn="ctr"/>
            <a:r>
              <a:rPr lang="en-IN" sz="3200" b="1" dirty="0" smtClean="0">
                <a:latin typeface="Times New Roman" panose="02020603050405020304" pitchFamily="18" charset="0"/>
                <a:cs typeface="Times New Roman" panose="02020603050405020304" pitchFamily="18" charset="0"/>
              </a:rPr>
              <a:t>CMOS NOR </a:t>
            </a:r>
            <a:r>
              <a:rPr lang="en-IN" sz="3200" b="1" dirty="0">
                <a:latin typeface="Times New Roman" panose="02020603050405020304" pitchFamily="18" charset="0"/>
                <a:cs typeface="Times New Roman" panose="02020603050405020304" pitchFamily="18" charset="0"/>
              </a:rPr>
              <a:t>Gate</a:t>
            </a:r>
          </a:p>
        </p:txBody>
      </p:sp>
      <p:pic>
        <p:nvPicPr>
          <p:cNvPr id="15362" name="Picture 2" descr="https://eepower.com/uploads/articles/basic-cmos-logic-gates-fi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205" y="3220791"/>
            <a:ext cx="3381375"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87380" y="1519235"/>
            <a:ext cx="10513454" cy="1200329"/>
          </a:xfrm>
          <a:prstGeom prst="rect">
            <a:avLst/>
          </a:prstGeom>
        </p:spPr>
        <p:txBody>
          <a:bodyPr wrap="square">
            <a:spAutoFit/>
          </a:bodyPr>
          <a:lstStyle/>
          <a:p>
            <a:r>
              <a:rPr lang="en-IN" sz="2400" dirty="0" smtClean="0">
                <a:solidFill>
                  <a:srgbClr val="464646"/>
                </a:solidFill>
                <a:latin typeface="Times New Roman" panose="02020603050405020304" pitchFamily="18" charset="0"/>
                <a:cs typeface="Times New Roman" panose="02020603050405020304" pitchFamily="18" charset="0"/>
              </a:rPr>
              <a:t>P-channel </a:t>
            </a:r>
            <a:r>
              <a:rPr lang="en-IN" sz="2400" dirty="0">
                <a:solidFill>
                  <a:srgbClr val="464646"/>
                </a:solidFill>
                <a:latin typeface="Times New Roman" panose="02020603050405020304" pitchFamily="18" charset="0"/>
                <a:cs typeface="Times New Roman" panose="02020603050405020304" pitchFamily="18" charset="0"/>
              </a:rPr>
              <a:t>transistors Q1 and Q2 are connected in series between +V and the output terminal. N-channel transistors Q3 and Q4 are connected in parallel between the output and ground.</a:t>
            </a:r>
            <a:endParaRPr lang="en-IN"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987380" y="2719564"/>
            <a:ext cx="9921026" cy="369332"/>
          </a:xfrm>
          <a:prstGeom prst="rect">
            <a:avLst/>
          </a:prstGeom>
        </p:spPr>
        <p:txBody>
          <a:bodyPr wrap="square">
            <a:spAutoFit/>
          </a:bodyPr>
          <a:lstStyle/>
          <a:p>
            <a:r>
              <a:rPr lang="en-IN" dirty="0">
                <a:solidFill>
                  <a:srgbClr val="464646"/>
                </a:solidFill>
                <a:latin typeface="PT Sans"/>
              </a:rPr>
              <a:t> </a:t>
            </a:r>
            <a:endParaRPr lang="en-IN" b="0" i="0" dirty="0">
              <a:solidFill>
                <a:srgbClr val="464646"/>
              </a:solidFill>
              <a:effectLst/>
              <a:latin typeface="PT Sans"/>
            </a:endParaRPr>
          </a:p>
        </p:txBody>
      </p:sp>
    </p:spTree>
    <p:extLst>
      <p:ext uri="{BB962C8B-B14F-4D97-AF65-F5344CB8AC3E}">
        <p14:creationId xmlns:p14="http://schemas.microsoft.com/office/powerpoint/2010/main" val="28718879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2129" y="1009541"/>
            <a:ext cx="9749307" cy="2308324"/>
          </a:xfrm>
          <a:prstGeom prst="rect">
            <a:avLst/>
          </a:prstGeom>
        </p:spPr>
        <p:txBody>
          <a:bodyPr wrap="square">
            <a:spAutoFit/>
          </a:bodyPr>
          <a:lstStyle/>
          <a:p>
            <a:pPr algn="just"/>
            <a:r>
              <a:rPr lang="en-IN" sz="2400" dirty="0">
                <a:solidFill>
                  <a:srgbClr val="464646"/>
                </a:solidFill>
                <a:latin typeface="Times New Roman" panose="02020603050405020304" pitchFamily="18" charset="0"/>
                <a:cs typeface="Times New Roman" panose="02020603050405020304" pitchFamily="18" charset="0"/>
              </a:rPr>
              <a:t>When both inputs, A and B, are logic 0, Q1 and Q2 are “on,” and Q3 and Q4 are “off,” and the output is logic 1. </a:t>
            </a:r>
          </a:p>
          <a:p>
            <a:pPr algn="just"/>
            <a:r>
              <a:rPr lang="en-IN" sz="2400" dirty="0">
                <a:solidFill>
                  <a:srgbClr val="464646"/>
                </a:solidFill>
                <a:latin typeface="Times New Roman" panose="02020603050405020304" pitchFamily="18" charset="0"/>
                <a:cs typeface="Times New Roman" panose="02020603050405020304" pitchFamily="18" charset="0"/>
              </a:rPr>
              <a:t>With both inputs logic 1, Q3 and Q4 are “on,” and Q1 and Q2 are “off,” producing a logic 0 output.</a:t>
            </a:r>
          </a:p>
          <a:p>
            <a:pPr algn="just"/>
            <a:r>
              <a:rPr lang="en-IN" sz="2400" dirty="0">
                <a:solidFill>
                  <a:srgbClr val="464646"/>
                </a:solidFill>
                <a:latin typeface="Times New Roman" panose="02020603050405020304" pitchFamily="18" charset="0"/>
                <a:cs typeface="Times New Roman" panose="02020603050405020304" pitchFamily="18" charset="0"/>
              </a:rPr>
              <a:t>For the two remaining input combinations, either Q1 is “off” and Q3 is “on” or Q2 is “off” and is Q4 “on”. In these cases, the output is logic </a:t>
            </a:r>
            <a:r>
              <a:rPr lang="en-IN" sz="2400" dirty="0" smtClean="0">
                <a:solidFill>
                  <a:srgbClr val="464646"/>
                </a:solidFill>
                <a:latin typeface="Times New Roman" panose="02020603050405020304" pitchFamily="18" charset="0"/>
                <a:cs typeface="Times New Roman" panose="02020603050405020304" pitchFamily="18" charset="0"/>
              </a:rPr>
              <a:t>0.</a:t>
            </a:r>
            <a:endParaRPr lang="en-IN" sz="2400" dirty="0">
              <a:solidFill>
                <a:srgbClr val="464646"/>
              </a:solidFill>
              <a:latin typeface="Times New Roman" panose="02020603050405020304" pitchFamily="18" charset="0"/>
              <a:cs typeface="Times New Roman" panose="02020603050405020304" pitchFamily="18" charset="0"/>
            </a:endParaRPr>
          </a:p>
        </p:txBody>
      </p:sp>
      <p:pic>
        <p:nvPicPr>
          <p:cNvPr id="4" name="Picture 2" descr="https://eepower.com/uploads/articles/basic-cmos-logic-gates-fi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5147" y="4032160"/>
            <a:ext cx="33813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2803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249215"/>
            <a:ext cx="10515600" cy="1325563"/>
          </a:xfrm>
        </p:spPr>
        <p:txBody>
          <a:bodyPr/>
          <a:lstStyle/>
          <a:p>
            <a:r>
              <a:rPr lang="en-IN" sz="2800" b="1" dirty="0" smtClean="0">
                <a:latin typeface="Times New Roman" panose="02020603050405020304" pitchFamily="18" charset="0"/>
                <a:cs typeface="Times New Roman" panose="02020603050405020304" pitchFamily="18" charset="0"/>
              </a:rPr>
              <a:t>Characteristics </a:t>
            </a:r>
            <a:r>
              <a:rPr lang="en-IN" sz="2800" b="1" dirty="0">
                <a:latin typeface="Times New Roman" panose="02020603050405020304" pitchFamily="18" charset="0"/>
                <a:cs typeface="Times New Roman" panose="02020603050405020304" pitchFamily="18" charset="0"/>
              </a:rPr>
              <a:t>of </a:t>
            </a:r>
            <a:r>
              <a:rPr lang="en-IN" sz="2800" b="1" dirty="0" smtClean="0">
                <a:latin typeface="Times New Roman" panose="02020603050405020304" pitchFamily="18" charset="0"/>
                <a:cs typeface="Times New Roman" panose="02020603050405020304" pitchFamily="18" charset="0"/>
              </a:rPr>
              <a:t>CMOS Logic Family</a:t>
            </a:r>
            <a:r>
              <a:rPr lang="en-IN" sz="2800" b="1" dirty="0">
                <a:latin typeface="Times New Roman" panose="02020603050405020304" pitchFamily="18" charset="0"/>
                <a:cs typeface="Times New Roman" panose="02020603050405020304" pitchFamily="18" charset="0"/>
              </a:rPr>
              <a:t/>
            </a:r>
            <a:br>
              <a:rPr lang="en-IN" sz="2800" b="1" dirty="0">
                <a:latin typeface="Times New Roman" panose="02020603050405020304" pitchFamily="18" charset="0"/>
                <a:cs typeface="Times New Roman" panose="02020603050405020304" pitchFamily="18" charset="0"/>
              </a:rPr>
            </a:br>
            <a:endParaRPr lang="en-IN" sz="2800" b="1" dirty="0">
              <a:latin typeface="Times New Roman" panose="02020603050405020304" pitchFamily="18" charset="0"/>
              <a:cs typeface="Times New Roman" panose="02020603050405020304" pitchFamily="18" charset="0"/>
            </a:endParaRPr>
          </a:p>
        </p:txBody>
      </p:sp>
      <p:sp>
        <p:nvSpPr>
          <p:cNvPr id="3" name="Rectangle 2"/>
          <p:cNvSpPr/>
          <p:nvPr/>
        </p:nvSpPr>
        <p:spPr>
          <a:xfrm>
            <a:off x="889715" y="1196062"/>
            <a:ext cx="10586433" cy="1569660"/>
          </a:xfrm>
          <a:prstGeom prst="rect">
            <a:avLst/>
          </a:prstGeom>
        </p:spPr>
        <p:txBody>
          <a:bodyPr wrap="square">
            <a:spAutoFit/>
          </a:bodyPr>
          <a:lstStyle/>
          <a:p>
            <a:pPr algn="just">
              <a:buFont typeface="Arial" panose="020B0604020202020204" pitchFamily="34" charset="0"/>
              <a:buChar char="•"/>
            </a:pPr>
            <a:r>
              <a:rPr lang="en-IN" sz="2400" b="1" dirty="0">
                <a:solidFill>
                  <a:srgbClr val="000000"/>
                </a:solidFill>
                <a:latin typeface="Times New Roman" panose="02020603050405020304" pitchFamily="18" charset="0"/>
                <a:cs typeface="Times New Roman" panose="02020603050405020304" pitchFamily="18" charset="0"/>
              </a:rPr>
              <a:t>Noise Margin</a:t>
            </a:r>
            <a:r>
              <a:rPr lang="en-IN" sz="2400" dirty="0">
                <a:solidFill>
                  <a:srgbClr val="000000"/>
                </a:solidFill>
                <a:latin typeface="Times New Roman" panose="02020603050405020304" pitchFamily="18" charset="0"/>
                <a:cs typeface="Times New Roman" panose="02020603050405020304" pitchFamily="18" charset="0"/>
              </a:rPr>
              <a:t> − The noise margin of CMOS logic ICs is significantly greater than that of TTL ICs. These circuits are available with a broad supply voltage range and the noise margin improves with the supply of voltage </a:t>
            </a:r>
            <a:r>
              <a:rPr lang="en-IN" sz="2400" b="1" dirty="0">
                <a:solidFill>
                  <a:srgbClr val="000000"/>
                </a:solidFill>
                <a:latin typeface="Times New Roman" panose="02020603050405020304" pitchFamily="18" charset="0"/>
                <a:cs typeface="Times New Roman" panose="02020603050405020304" pitchFamily="18" charset="0"/>
              </a:rPr>
              <a:t>V</a:t>
            </a:r>
            <a:r>
              <a:rPr lang="en-IN" sz="2400" b="1" baseline="-25000" dirty="0">
                <a:solidFill>
                  <a:srgbClr val="000000"/>
                </a:solidFill>
                <a:latin typeface="Times New Roman" panose="02020603050405020304" pitchFamily="18" charset="0"/>
                <a:cs typeface="Times New Roman" panose="02020603050405020304" pitchFamily="18" charset="0"/>
              </a:rPr>
              <a:t>CC</a:t>
            </a:r>
            <a:r>
              <a:rPr lang="en-IN" sz="2400" dirty="0" smtClean="0">
                <a:solidFill>
                  <a:srgbClr val="000000"/>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IN" sz="2400" b="0" i="0" dirty="0">
              <a:solidFill>
                <a:srgbClr val="000000"/>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889715" y="2521625"/>
            <a:ext cx="10886940" cy="3416320"/>
          </a:xfrm>
          <a:prstGeom prst="rect">
            <a:avLst/>
          </a:prstGeom>
        </p:spPr>
        <p:txBody>
          <a:bodyPr wrap="square">
            <a:spAutoFit/>
          </a:bodyPr>
          <a:lstStyle/>
          <a:p>
            <a:pPr algn="just">
              <a:buFont typeface="Arial" panose="020B0604020202020204" pitchFamily="34" charset="0"/>
              <a:buChar char="•"/>
            </a:pPr>
            <a:r>
              <a:rPr lang="en-IN" sz="2400" b="1" dirty="0">
                <a:solidFill>
                  <a:srgbClr val="000000"/>
                </a:solidFill>
                <a:latin typeface="Times New Roman" panose="02020603050405020304" pitchFamily="18" charset="0"/>
                <a:cs typeface="Times New Roman" panose="02020603050405020304" pitchFamily="18" charset="0"/>
              </a:rPr>
              <a:t>Power Supply Requirement</a:t>
            </a:r>
            <a:r>
              <a:rPr lang="en-IN" sz="2400" dirty="0">
                <a:solidFill>
                  <a:srgbClr val="000000"/>
                </a:solidFill>
                <a:latin typeface="Times New Roman" panose="02020603050405020304" pitchFamily="18" charset="0"/>
                <a:cs typeface="Times New Roman" panose="02020603050405020304" pitchFamily="18" charset="0"/>
              </a:rPr>
              <a:t> − CMOS devices can work over a fairly large voltage range that extends from 3V to 15V, which is not the case with TTL devices. The power dissipation level increases with the supply voltage</a:t>
            </a:r>
            <a:r>
              <a:rPr lang="en-IN" sz="2400" dirty="0" smtClean="0">
                <a:solidFill>
                  <a:srgbClr val="000000"/>
                </a:solidFill>
                <a:latin typeface="Times New Roman" panose="02020603050405020304" pitchFamily="18" charset="0"/>
                <a:cs typeface="Times New Roman" panose="02020603050405020304" pitchFamily="18" charset="0"/>
              </a:rPr>
              <a:t>.</a:t>
            </a:r>
          </a:p>
          <a:p>
            <a:pPr algn="just"/>
            <a:endParaRPr lang="en-IN"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IN" sz="2400" b="1" dirty="0">
                <a:solidFill>
                  <a:srgbClr val="000000"/>
                </a:solidFill>
                <a:latin typeface="Times New Roman" panose="02020603050405020304" pitchFamily="18" charset="0"/>
                <a:cs typeface="Times New Roman" panose="02020603050405020304" pitchFamily="18" charset="0"/>
              </a:rPr>
              <a:t>Propagation Delay</a:t>
            </a:r>
            <a:r>
              <a:rPr lang="en-IN" sz="2400" dirty="0">
                <a:solidFill>
                  <a:srgbClr val="000000"/>
                </a:solidFill>
                <a:latin typeface="Times New Roman" panose="02020603050405020304" pitchFamily="18" charset="0"/>
                <a:cs typeface="Times New Roman" panose="02020603050405020304" pitchFamily="18" charset="0"/>
              </a:rPr>
              <a:t> − Generally propagation delay time for CMOS is higher than that of TTL devices and varies from about 25ns to 100ns. Cascading of CMOS devices further adds up to the propagation delay. It can increase the operation speed device should be operated at higher supply voltages and reducing load capacitance. </a:t>
            </a:r>
            <a:endParaRPr lang="en-IN" sz="2400" dirty="0" smtClean="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IN" sz="24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689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0615" y="1195974"/>
            <a:ext cx="9710669" cy="4154984"/>
          </a:xfrm>
          <a:prstGeom prst="rect">
            <a:avLst/>
          </a:prstGeom>
        </p:spPr>
        <p:txBody>
          <a:bodyPr wrap="square">
            <a:spAutoFit/>
          </a:bodyPr>
          <a:lstStyle/>
          <a:p>
            <a:pPr algn="just">
              <a:buFont typeface="Arial" panose="020B0604020202020204" pitchFamily="34" charset="0"/>
              <a:buChar char="•"/>
            </a:pPr>
            <a:r>
              <a:rPr lang="en-IN" sz="2400" b="1" dirty="0">
                <a:solidFill>
                  <a:srgbClr val="000000"/>
                </a:solidFill>
                <a:latin typeface="Times New Roman" panose="02020603050405020304" pitchFamily="18" charset="0"/>
                <a:cs typeface="Times New Roman" panose="02020603050405020304" pitchFamily="18" charset="0"/>
              </a:rPr>
              <a:t>Power Dissipation</a:t>
            </a:r>
            <a:r>
              <a:rPr lang="en-IN" sz="2400" dirty="0">
                <a:solidFill>
                  <a:srgbClr val="000000"/>
                </a:solidFill>
                <a:latin typeface="Times New Roman" panose="02020603050405020304" pitchFamily="18" charset="0"/>
                <a:cs typeface="Times New Roman" panose="02020603050405020304" pitchFamily="18" charset="0"/>
              </a:rPr>
              <a:t> − The average or static power dissipation of a CMOS device is around 10 </a:t>
            </a:r>
            <a:r>
              <a:rPr lang="en-IN" sz="2400" dirty="0" err="1">
                <a:solidFill>
                  <a:srgbClr val="000000"/>
                </a:solidFill>
                <a:latin typeface="Times New Roman" panose="02020603050405020304" pitchFamily="18" charset="0"/>
                <a:cs typeface="Times New Roman" panose="02020603050405020304" pitchFamily="18" charset="0"/>
              </a:rPr>
              <a:t>mW</a:t>
            </a:r>
            <a:r>
              <a:rPr lang="en-IN" sz="2400" dirty="0">
                <a:solidFill>
                  <a:srgbClr val="000000"/>
                </a:solidFill>
                <a:latin typeface="Times New Roman" panose="02020603050405020304" pitchFamily="18" charset="0"/>
                <a:cs typeface="Times New Roman" panose="02020603050405020304" pitchFamily="18" charset="0"/>
              </a:rPr>
              <a:t>. It can increase whenever there is a change from HIGH to LOW or LOW to HIGH state and the magnitude of increase depends on the frequency of operations i.e., with the switching speed. At 1 MHz the dissipation of power increases to 1 </a:t>
            </a:r>
            <a:r>
              <a:rPr lang="en-IN" sz="2400" dirty="0" err="1">
                <a:solidFill>
                  <a:srgbClr val="000000"/>
                </a:solidFill>
                <a:latin typeface="Times New Roman" panose="02020603050405020304" pitchFamily="18" charset="0"/>
                <a:cs typeface="Times New Roman" panose="02020603050405020304" pitchFamily="18" charset="0"/>
              </a:rPr>
              <a:t>mW</a:t>
            </a:r>
            <a:r>
              <a:rPr lang="en-IN" sz="2400" dirty="0">
                <a:solidFill>
                  <a:srgbClr val="000000"/>
                </a:solidFill>
                <a:latin typeface="Times New Roman" panose="02020603050405020304" pitchFamily="18" charset="0"/>
                <a:cs typeface="Times New Roman" panose="02020603050405020304" pitchFamily="18" charset="0"/>
              </a:rPr>
              <a:t>. Power dissipation is also based on capacitive loads.</a:t>
            </a:r>
          </a:p>
          <a:p>
            <a:pPr algn="just">
              <a:buFont typeface="Arial" panose="020B0604020202020204" pitchFamily="34" charset="0"/>
              <a:buChar char="•"/>
            </a:pPr>
            <a:endParaRPr lang="en-IN"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IN" sz="2400" b="1" dirty="0">
                <a:solidFill>
                  <a:srgbClr val="000000"/>
                </a:solidFill>
                <a:latin typeface="Times New Roman" panose="02020603050405020304" pitchFamily="18" charset="0"/>
                <a:cs typeface="Times New Roman" panose="02020603050405020304" pitchFamily="18" charset="0"/>
              </a:rPr>
              <a:t>Floating Inputs</a:t>
            </a:r>
            <a:r>
              <a:rPr lang="en-IN" sz="2400" dirty="0">
                <a:solidFill>
                  <a:srgbClr val="000000"/>
                </a:solidFill>
                <a:latin typeface="Times New Roman" panose="02020603050405020304" pitchFamily="18" charset="0"/>
                <a:cs typeface="Times New Roman" panose="02020603050405020304" pitchFamily="18" charset="0"/>
              </a:rPr>
              <a:t> − In the case of TTL devices a floating or open input is equivalent to a high input. Hence a floating input in the CMOS gate is very susceptible to noise picked up given the high input impedance of the gate. This causes an increase in power dissipation.</a:t>
            </a:r>
            <a:endParaRPr lang="en-IN"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791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a:latin typeface="Times New Roman" panose="02020603050405020304" pitchFamily="18" charset="0"/>
                <a:cs typeface="Times New Roman" panose="02020603050405020304" pitchFamily="18" charset="0"/>
              </a:rPr>
              <a:t>Tri-State Logic </a:t>
            </a:r>
            <a:r>
              <a:rPr lang="en-IN" sz="3200" b="1" dirty="0" smtClean="0">
                <a:latin typeface="Times New Roman" panose="02020603050405020304" pitchFamily="18" charset="0"/>
                <a:cs typeface="Times New Roman" panose="02020603050405020304" pitchFamily="18" charset="0"/>
              </a:rPr>
              <a:t>Gate</a:t>
            </a:r>
            <a:r>
              <a:rPr lang="en-IN" b="1" dirty="0" smtClean="0"/>
              <a:t/>
            </a:r>
            <a:br>
              <a:rPr lang="en-IN" b="1" dirty="0" smtClean="0"/>
            </a:br>
            <a:endParaRPr lang="en-IN" dirty="0"/>
          </a:p>
        </p:txBody>
      </p:sp>
      <p:sp>
        <p:nvSpPr>
          <p:cNvPr id="3" name="Rectangle 2"/>
          <p:cNvSpPr/>
          <p:nvPr/>
        </p:nvSpPr>
        <p:spPr>
          <a:xfrm>
            <a:off x="838200" y="1263951"/>
            <a:ext cx="10515600" cy="1569660"/>
          </a:xfrm>
          <a:prstGeom prst="rect">
            <a:avLst/>
          </a:prstGeom>
        </p:spPr>
        <p:txBody>
          <a:bodyPr wrap="square">
            <a:spAutoFit/>
          </a:bodyPr>
          <a:lstStyle/>
          <a:p>
            <a:pPr algn="just"/>
            <a:r>
              <a:rPr lang="en-IN" sz="2400" dirty="0" smtClean="0">
                <a:solidFill>
                  <a:srgbClr val="3C4043"/>
                </a:solidFill>
                <a:latin typeface="Times New Roman" panose="02020603050405020304" pitchFamily="18" charset="0"/>
                <a:cs typeface="Times New Roman" panose="02020603050405020304" pitchFamily="18" charset="0"/>
              </a:rPr>
              <a:t>Logic </a:t>
            </a:r>
            <a:r>
              <a:rPr lang="en-IN" sz="2400" dirty="0">
                <a:solidFill>
                  <a:srgbClr val="3C4043"/>
                </a:solidFill>
                <a:latin typeface="Times New Roman" panose="02020603050405020304" pitchFamily="18" charset="0"/>
                <a:cs typeface="Times New Roman" panose="02020603050405020304" pitchFamily="18" charset="0"/>
              </a:rPr>
              <a:t>gates have only two states of operation, viz., </a:t>
            </a:r>
            <a:r>
              <a:rPr lang="en-IN" sz="2400" b="1" dirty="0">
                <a:solidFill>
                  <a:srgbClr val="3C4043"/>
                </a:solidFill>
                <a:latin typeface="Times New Roman" panose="02020603050405020304" pitchFamily="18" charset="0"/>
                <a:cs typeface="Times New Roman" panose="02020603050405020304" pitchFamily="18" charset="0"/>
              </a:rPr>
              <a:t>0</a:t>
            </a:r>
            <a:r>
              <a:rPr lang="en-IN" sz="2400" dirty="0">
                <a:solidFill>
                  <a:srgbClr val="3C4043"/>
                </a:solidFill>
                <a:latin typeface="Times New Roman" panose="02020603050405020304" pitchFamily="18" charset="0"/>
                <a:cs typeface="Times New Roman" panose="02020603050405020304" pitchFamily="18" charset="0"/>
              </a:rPr>
              <a:t> and </a:t>
            </a:r>
            <a:r>
              <a:rPr lang="en-IN" sz="2400" b="1" dirty="0">
                <a:solidFill>
                  <a:srgbClr val="3C4043"/>
                </a:solidFill>
                <a:latin typeface="Times New Roman" panose="02020603050405020304" pitchFamily="18" charset="0"/>
                <a:cs typeface="Times New Roman" panose="02020603050405020304" pitchFamily="18" charset="0"/>
              </a:rPr>
              <a:t>1</a:t>
            </a:r>
            <a:r>
              <a:rPr lang="en-IN" sz="2400" dirty="0">
                <a:solidFill>
                  <a:srgbClr val="3C4043"/>
                </a:solidFill>
                <a:latin typeface="Times New Roman" panose="02020603050405020304" pitchFamily="18" charset="0"/>
                <a:cs typeface="Times New Roman" panose="02020603050405020304" pitchFamily="18" charset="0"/>
              </a:rPr>
              <a:t>. In certain applications, we require the use of a third state. This state is known as the high-impedance (high-Z) state. The logic gate with three states of operation is known as a tri-state logic gate. They are used as buffer gates for isolation purposes</a:t>
            </a:r>
            <a:r>
              <a:rPr lang="en-IN" sz="2000" dirty="0">
                <a:solidFill>
                  <a:srgbClr val="3C4043"/>
                </a:solidFill>
                <a:latin typeface="Georgia" panose="02040502050405020303" pitchFamily="18" charset="0"/>
              </a:rPr>
              <a:t>.</a:t>
            </a:r>
            <a:endParaRPr lang="en-IN" sz="2000" dirty="0"/>
          </a:p>
        </p:txBody>
      </p:sp>
      <p:sp>
        <p:nvSpPr>
          <p:cNvPr id="4" name="Rectangle 3"/>
          <p:cNvSpPr/>
          <p:nvPr/>
        </p:nvSpPr>
        <p:spPr>
          <a:xfrm>
            <a:off x="838200" y="2780812"/>
            <a:ext cx="10198994" cy="1938992"/>
          </a:xfrm>
          <a:prstGeom prst="rect">
            <a:avLst/>
          </a:prstGeom>
        </p:spPr>
        <p:txBody>
          <a:bodyPr wrap="square">
            <a:spAutoFit/>
          </a:bodyPr>
          <a:lstStyle/>
          <a:p>
            <a:endParaRPr lang="en-IN" sz="2400" dirty="0" smtClean="0">
              <a:solidFill>
                <a:srgbClr val="000000"/>
              </a:solidFill>
              <a:latin typeface="Times New Roman" panose="02020603050405020304" pitchFamily="18" charset="0"/>
              <a:cs typeface="Times New Roman" panose="02020603050405020304" pitchFamily="18" charset="0"/>
            </a:endParaRPr>
          </a:p>
          <a:p>
            <a:pPr algn="just"/>
            <a:r>
              <a:rPr lang="en-IN" sz="2400" dirty="0" smtClean="0">
                <a:solidFill>
                  <a:srgbClr val="000000"/>
                </a:solidFill>
                <a:latin typeface="Times New Roman" panose="02020603050405020304" pitchFamily="18" charset="0"/>
                <a:cs typeface="Times New Roman" panose="02020603050405020304" pitchFamily="18" charset="0"/>
              </a:rPr>
              <a:t>Tristate </a:t>
            </a:r>
            <a:r>
              <a:rPr lang="en-IN" sz="2400" dirty="0">
                <a:solidFill>
                  <a:srgbClr val="000000"/>
                </a:solidFill>
                <a:latin typeface="Times New Roman" panose="02020603050405020304" pitchFamily="18" charset="0"/>
                <a:cs typeface="Times New Roman" panose="02020603050405020304" pitchFamily="18" charset="0"/>
              </a:rPr>
              <a:t>logic gates allow many devices to be connected onto the same data lines, such as data and address buses. However, only one device is ‘connected’ at any one time, all others being in their high-impedance state and thus electrically disconnected</a:t>
            </a:r>
            <a:r>
              <a:rPr lang="en-IN" dirty="0" smtClean="0">
                <a:solidFill>
                  <a:srgbClr val="000000"/>
                </a:solidFill>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3711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2.bp.blogspot.com/-RqjoUfGPfKU/W5iarhsTprI/AAAAAAAAAx0/Z3T6ZAw0_tg6uaGyRae1KepXl-MTHhMkQCLcBGAs/s1600/tri%2Bstate%2Blogic%2Bg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4106" y="1229931"/>
            <a:ext cx="6413679" cy="4217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7420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base"/>
            <a:r>
              <a:rPr lang="en-IN" sz="3600" b="1" dirty="0"/>
              <a:t>Application of Tri State Buffer</a:t>
            </a:r>
            <a:r>
              <a:rPr lang="en-IN" dirty="0"/>
              <a:t/>
            </a:r>
            <a:br>
              <a:rPr lang="en-IN" dirty="0"/>
            </a:br>
            <a:r>
              <a:rPr lang="en-IN" dirty="0"/>
              <a:t/>
            </a:r>
            <a:br>
              <a:rPr lang="en-IN" dirty="0"/>
            </a:br>
            <a:endParaRPr lang="en-IN" dirty="0"/>
          </a:p>
        </p:txBody>
      </p:sp>
      <p:sp>
        <p:nvSpPr>
          <p:cNvPr id="3" name="Rectangle 2"/>
          <p:cNvSpPr/>
          <p:nvPr/>
        </p:nvSpPr>
        <p:spPr>
          <a:xfrm>
            <a:off x="927815" y="1134748"/>
            <a:ext cx="10336369" cy="4893647"/>
          </a:xfrm>
          <a:prstGeom prst="rect">
            <a:avLst/>
          </a:prstGeom>
        </p:spPr>
        <p:txBody>
          <a:bodyPr wrap="square">
            <a:spAutoFit/>
          </a:bodyPr>
          <a:lstStyle/>
          <a:p>
            <a:pPr algn="just"/>
            <a:r>
              <a:rPr lang="en-IN" sz="2400" dirty="0">
                <a:solidFill>
                  <a:srgbClr val="3C4043"/>
                </a:solidFill>
                <a:latin typeface="Times New Roman" panose="02020603050405020304" pitchFamily="18" charset="0"/>
                <a:cs typeface="Times New Roman" panose="02020603050405020304" pitchFamily="18" charset="0"/>
              </a:rPr>
              <a:t>This is mainly used in bus-line systems of computer chips</a:t>
            </a:r>
            <a:r>
              <a:rPr lang="en-IN" sz="2400" dirty="0" smtClean="0">
                <a:solidFill>
                  <a:srgbClr val="3C4043"/>
                </a:solidFill>
                <a:latin typeface="Times New Roman" panose="02020603050405020304" pitchFamily="18" charset="0"/>
                <a:cs typeface="Times New Roman" panose="02020603050405020304" pitchFamily="18" charset="0"/>
              </a:rPr>
              <a:t>.</a:t>
            </a:r>
          </a:p>
          <a:p>
            <a:pPr algn="just"/>
            <a:r>
              <a:rPr lang="en-IN" sz="2400" dirty="0" smtClean="0">
                <a:solidFill>
                  <a:srgbClr val="3C4043"/>
                </a:solidFill>
                <a:latin typeface="Times New Roman" panose="02020603050405020304" pitchFamily="18" charset="0"/>
                <a:cs typeface="Times New Roman" panose="02020603050405020304" pitchFamily="18" charset="0"/>
              </a:rPr>
              <a:t> </a:t>
            </a:r>
          </a:p>
          <a:p>
            <a:pPr algn="just"/>
            <a:r>
              <a:rPr lang="en-IN" sz="2400" dirty="0">
                <a:solidFill>
                  <a:srgbClr val="3C4043"/>
                </a:solidFill>
                <a:latin typeface="Times New Roman" panose="02020603050405020304" pitchFamily="18" charset="0"/>
                <a:cs typeface="Times New Roman" panose="02020603050405020304" pitchFamily="18" charset="0"/>
              </a:rPr>
              <a:t>B</a:t>
            </a:r>
            <a:r>
              <a:rPr lang="en-IN" sz="2400" dirty="0" smtClean="0">
                <a:solidFill>
                  <a:srgbClr val="3C4043"/>
                </a:solidFill>
                <a:latin typeface="Times New Roman" panose="02020603050405020304" pitchFamily="18" charset="0"/>
                <a:cs typeface="Times New Roman" panose="02020603050405020304" pitchFamily="18" charset="0"/>
              </a:rPr>
              <a:t>us </a:t>
            </a:r>
            <a:r>
              <a:rPr lang="en-IN" sz="2400" dirty="0">
                <a:solidFill>
                  <a:srgbClr val="3C4043"/>
                </a:solidFill>
                <a:latin typeface="Times New Roman" panose="02020603050405020304" pitchFamily="18" charset="0"/>
                <a:cs typeface="Times New Roman" panose="02020603050405020304" pitchFamily="18" charset="0"/>
              </a:rPr>
              <a:t>lines, represented by thick lines, are used to transfer data from one register to another register. As shown, data from register </a:t>
            </a:r>
            <a:r>
              <a:rPr lang="en-IN" sz="2400" i="1" dirty="0">
                <a:solidFill>
                  <a:srgbClr val="3C4043"/>
                </a:solidFill>
                <a:latin typeface="Times New Roman" panose="02020603050405020304" pitchFamily="18" charset="0"/>
                <a:cs typeface="Times New Roman" panose="02020603050405020304" pitchFamily="18" charset="0"/>
              </a:rPr>
              <a:t>A</a:t>
            </a:r>
            <a:r>
              <a:rPr lang="en-IN" sz="2400" dirty="0">
                <a:solidFill>
                  <a:srgbClr val="3C4043"/>
                </a:solidFill>
                <a:latin typeface="Times New Roman" panose="02020603050405020304" pitchFamily="18" charset="0"/>
                <a:cs typeface="Times New Roman" panose="02020603050405020304" pitchFamily="18" charset="0"/>
              </a:rPr>
              <a:t> can be transferred to any other register connected to the common bus line. </a:t>
            </a:r>
            <a:endParaRPr lang="en-IN" sz="2400" dirty="0" smtClean="0">
              <a:solidFill>
                <a:srgbClr val="3C4043"/>
              </a:solidFill>
              <a:latin typeface="Times New Roman" panose="02020603050405020304" pitchFamily="18" charset="0"/>
              <a:cs typeface="Times New Roman" panose="02020603050405020304" pitchFamily="18" charset="0"/>
            </a:endParaRPr>
          </a:p>
          <a:p>
            <a:pPr algn="just"/>
            <a:r>
              <a:rPr lang="en-IN" sz="2400" dirty="0" smtClean="0">
                <a:solidFill>
                  <a:srgbClr val="3C4043"/>
                </a:solidFill>
                <a:latin typeface="Times New Roman" panose="02020603050405020304" pitchFamily="18" charset="0"/>
                <a:cs typeface="Times New Roman" panose="02020603050405020304" pitchFamily="18" charset="0"/>
              </a:rPr>
              <a:t>we </a:t>
            </a:r>
            <a:r>
              <a:rPr lang="en-IN" sz="2400" dirty="0">
                <a:solidFill>
                  <a:srgbClr val="3C4043"/>
                </a:solidFill>
                <a:latin typeface="Times New Roman" panose="02020603050405020304" pitchFamily="18" charset="0"/>
                <a:cs typeface="Times New Roman" panose="02020603050405020304" pitchFamily="18" charset="0"/>
              </a:rPr>
              <a:t>find that register </a:t>
            </a:r>
            <a:r>
              <a:rPr lang="en-IN" sz="2400" i="1" dirty="0">
                <a:solidFill>
                  <a:srgbClr val="3C4043"/>
                </a:solidFill>
                <a:latin typeface="Times New Roman" panose="02020603050405020304" pitchFamily="18" charset="0"/>
                <a:cs typeface="Times New Roman" panose="02020603050405020304" pitchFamily="18" charset="0"/>
              </a:rPr>
              <a:t>B</a:t>
            </a:r>
            <a:r>
              <a:rPr lang="en-IN" sz="2400" dirty="0">
                <a:solidFill>
                  <a:srgbClr val="3C4043"/>
                </a:solidFill>
                <a:latin typeface="Times New Roman" panose="02020603050405020304" pitchFamily="18" charset="0"/>
                <a:cs typeface="Times New Roman" panose="02020603050405020304" pitchFamily="18" charset="0"/>
              </a:rPr>
              <a:t> also is connected to the bus line. Register </a:t>
            </a:r>
            <a:r>
              <a:rPr lang="en-IN" sz="2400" i="1" dirty="0">
                <a:solidFill>
                  <a:srgbClr val="3C4043"/>
                </a:solidFill>
                <a:latin typeface="Times New Roman" panose="02020603050405020304" pitchFamily="18" charset="0"/>
                <a:cs typeface="Times New Roman" panose="02020603050405020304" pitchFamily="18" charset="0"/>
              </a:rPr>
              <a:t>A</a:t>
            </a:r>
            <a:r>
              <a:rPr lang="en-IN" sz="2400" dirty="0">
                <a:solidFill>
                  <a:srgbClr val="3C4043"/>
                </a:solidFill>
                <a:latin typeface="Times New Roman" panose="02020603050405020304" pitchFamily="18" charset="0"/>
                <a:cs typeface="Times New Roman" panose="02020603050405020304" pitchFamily="18" charset="0"/>
              </a:rPr>
              <a:t> can be enabled or disabled by using the CS terminal</a:t>
            </a:r>
            <a:r>
              <a:rPr lang="en-IN" sz="2400" dirty="0" smtClean="0">
                <a:solidFill>
                  <a:srgbClr val="3C4043"/>
                </a:solidFill>
                <a:latin typeface="Times New Roman" panose="02020603050405020304" pitchFamily="18" charset="0"/>
                <a:cs typeface="Times New Roman" panose="02020603050405020304" pitchFamily="18" charset="0"/>
              </a:rPr>
              <a:t>.</a:t>
            </a:r>
          </a:p>
          <a:p>
            <a:pPr algn="just"/>
            <a:r>
              <a:rPr lang="en-IN" sz="2400" dirty="0" smtClean="0">
                <a:solidFill>
                  <a:srgbClr val="3C4043"/>
                </a:solidFill>
                <a:latin typeface="Times New Roman" panose="02020603050405020304" pitchFamily="18" charset="0"/>
                <a:cs typeface="Times New Roman" panose="02020603050405020304" pitchFamily="18" charset="0"/>
              </a:rPr>
              <a:t>Those </a:t>
            </a:r>
            <a:r>
              <a:rPr lang="en-IN" sz="2400" dirty="0">
                <a:solidFill>
                  <a:srgbClr val="3C4043"/>
                </a:solidFill>
                <a:latin typeface="Times New Roman" panose="02020603050405020304" pitchFamily="18" charset="0"/>
                <a:cs typeface="Times New Roman" panose="02020603050405020304" pitchFamily="18" charset="0"/>
              </a:rPr>
              <a:t>tri-state buffers which we want to operate are enabled and those which we do not want to operate are disabled</a:t>
            </a:r>
            <a:r>
              <a:rPr lang="en-IN" sz="2400" dirty="0" smtClean="0">
                <a:solidFill>
                  <a:srgbClr val="3C4043"/>
                </a:solidFill>
                <a:latin typeface="Times New Roman" panose="02020603050405020304" pitchFamily="18" charset="0"/>
                <a:cs typeface="Times New Roman" panose="02020603050405020304" pitchFamily="18" charset="0"/>
              </a:rPr>
              <a:t>.</a:t>
            </a:r>
          </a:p>
          <a:p>
            <a:pPr algn="just"/>
            <a:r>
              <a:rPr lang="en-IN" sz="2400" dirty="0" smtClean="0">
                <a:solidFill>
                  <a:srgbClr val="3C4043"/>
                </a:solidFill>
                <a:latin typeface="Times New Roman" panose="02020603050405020304" pitchFamily="18" charset="0"/>
                <a:cs typeface="Times New Roman" panose="02020603050405020304" pitchFamily="18" charset="0"/>
              </a:rPr>
              <a:t>Suppose </a:t>
            </a:r>
            <a:r>
              <a:rPr lang="en-IN" sz="2400" dirty="0">
                <a:solidFill>
                  <a:srgbClr val="3C4043"/>
                </a:solidFill>
                <a:latin typeface="Times New Roman" panose="02020603050405020304" pitchFamily="18" charset="0"/>
                <a:cs typeface="Times New Roman" panose="02020603050405020304" pitchFamily="18" charset="0"/>
              </a:rPr>
              <a:t>the tri-state gates associated with registers </a:t>
            </a:r>
            <a:r>
              <a:rPr lang="en-IN" sz="2400" i="1" dirty="0">
                <a:solidFill>
                  <a:srgbClr val="3C4043"/>
                </a:solidFill>
                <a:latin typeface="Times New Roman" panose="02020603050405020304" pitchFamily="18" charset="0"/>
                <a:cs typeface="Times New Roman" panose="02020603050405020304" pitchFamily="18" charset="0"/>
              </a:rPr>
              <a:t>A</a:t>
            </a:r>
            <a:r>
              <a:rPr lang="en-IN" sz="2400" dirty="0">
                <a:solidFill>
                  <a:srgbClr val="3C4043"/>
                </a:solidFill>
                <a:latin typeface="Times New Roman" panose="02020603050405020304" pitchFamily="18" charset="0"/>
                <a:cs typeface="Times New Roman" panose="02020603050405020304" pitchFamily="18" charset="0"/>
              </a:rPr>
              <a:t> and </a:t>
            </a:r>
            <a:r>
              <a:rPr lang="en-IN" sz="2400" i="1" dirty="0">
                <a:solidFill>
                  <a:srgbClr val="3C4043"/>
                </a:solidFill>
                <a:latin typeface="Times New Roman" panose="02020603050405020304" pitchFamily="18" charset="0"/>
                <a:cs typeface="Times New Roman" panose="02020603050405020304" pitchFamily="18" charset="0"/>
              </a:rPr>
              <a:t>B</a:t>
            </a:r>
            <a:r>
              <a:rPr lang="en-IN" sz="2400" dirty="0">
                <a:solidFill>
                  <a:srgbClr val="3C4043"/>
                </a:solidFill>
                <a:latin typeface="Times New Roman" panose="02020603050405020304" pitchFamily="18" charset="0"/>
                <a:cs typeface="Times New Roman" panose="02020603050405020304" pitchFamily="18" charset="0"/>
              </a:rPr>
              <a:t> are enabled and some others (not shown in the figure) are disabled. </a:t>
            </a:r>
            <a:endParaRPr lang="en-IN" sz="2400" dirty="0" smtClean="0">
              <a:solidFill>
                <a:srgbClr val="3C4043"/>
              </a:solidFill>
              <a:latin typeface="Times New Roman" panose="02020603050405020304" pitchFamily="18" charset="0"/>
              <a:cs typeface="Times New Roman" panose="02020603050405020304" pitchFamily="18" charset="0"/>
            </a:endParaRPr>
          </a:p>
          <a:p>
            <a:pPr algn="just"/>
            <a:r>
              <a:rPr lang="en-IN" sz="2400" dirty="0" smtClean="0">
                <a:solidFill>
                  <a:srgbClr val="3C4043"/>
                </a:solidFill>
                <a:latin typeface="Times New Roman" panose="02020603050405020304" pitchFamily="18" charset="0"/>
                <a:cs typeface="Times New Roman" panose="02020603050405020304" pitchFamily="18" charset="0"/>
              </a:rPr>
              <a:t>Then </a:t>
            </a:r>
            <a:r>
              <a:rPr lang="en-IN" sz="2400" dirty="0">
                <a:solidFill>
                  <a:srgbClr val="3C4043"/>
                </a:solidFill>
                <a:latin typeface="Times New Roman" panose="02020603050405020304" pitchFamily="18" charset="0"/>
                <a:cs typeface="Times New Roman" panose="02020603050405020304" pitchFamily="18" charset="0"/>
              </a:rPr>
              <a:t>data will flow from </a:t>
            </a:r>
            <a:r>
              <a:rPr lang="en-IN" sz="2400" i="1" dirty="0">
                <a:solidFill>
                  <a:srgbClr val="3C4043"/>
                </a:solidFill>
                <a:latin typeface="Times New Roman" panose="02020603050405020304" pitchFamily="18" charset="0"/>
                <a:cs typeface="Times New Roman" panose="02020603050405020304" pitchFamily="18" charset="0"/>
              </a:rPr>
              <a:t>A</a:t>
            </a:r>
            <a:r>
              <a:rPr lang="en-IN" sz="2400" dirty="0">
                <a:solidFill>
                  <a:srgbClr val="3C4043"/>
                </a:solidFill>
                <a:latin typeface="Times New Roman" panose="02020603050405020304" pitchFamily="18" charset="0"/>
                <a:cs typeface="Times New Roman" panose="02020603050405020304" pitchFamily="18" charset="0"/>
              </a:rPr>
              <a:t> to </a:t>
            </a:r>
            <a:r>
              <a:rPr lang="en-IN" sz="2400" i="1" dirty="0">
                <a:solidFill>
                  <a:srgbClr val="3C4043"/>
                </a:solidFill>
                <a:latin typeface="Times New Roman" panose="02020603050405020304" pitchFamily="18" charset="0"/>
                <a:cs typeface="Times New Roman" panose="02020603050405020304" pitchFamily="18" charset="0"/>
              </a:rPr>
              <a:t>B</a:t>
            </a:r>
            <a:r>
              <a:rPr lang="en-IN" sz="2400" dirty="0">
                <a:solidFill>
                  <a:srgbClr val="3C4043"/>
                </a:solidFill>
                <a:latin typeface="Times New Roman" panose="02020603050405020304" pitchFamily="18" charset="0"/>
                <a:cs typeface="Times New Roman" panose="02020603050405020304" pitchFamily="18" charset="0"/>
              </a:rPr>
              <a:t> through the common bus line, but it will not flow into those gates that are disabled.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16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CAFD84C-D3D0-7461-EC59-3C9AB57CF3F6}"/>
              </a:ext>
            </a:extLst>
          </p:cNvPr>
          <p:cNvSpPr>
            <a:spLocks noGrp="1"/>
          </p:cNvSpPr>
          <p:nvPr>
            <p:ph idx="1"/>
          </p:nvPr>
        </p:nvSpPr>
        <p:spPr>
          <a:xfrm>
            <a:off x="838200" y="263236"/>
            <a:ext cx="10515600" cy="5999019"/>
          </a:xfrm>
        </p:spPr>
        <p:txBody>
          <a:bodyPr>
            <a:normAutofit/>
          </a:bodyPr>
          <a:lstStyle/>
          <a:p>
            <a:pPr>
              <a:lnSpc>
                <a:spcPct val="100000"/>
              </a:lnSpc>
              <a:spcBef>
                <a:spcPts val="638"/>
              </a:spcBef>
              <a:buFont typeface="Wingdings" panose="05000000000000000000" pitchFamily="2" charset="2"/>
              <a:buChar char="§"/>
            </a:pPr>
            <a:r>
              <a:rPr lang="en-GB" altLang="en-US" sz="2400" b="1" dirty="0">
                <a:latin typeface="Times New Roman" panose="02020603050405020304" pitchFamily="18" charset="0"/>
              </a:rPr>
              <a:t>Identity Law </a:t>
            </a:r>
            <a:br>
              <a:rPr lang="en-GB" altLang="en-US" sz="2400" b="1" dirty="0">
                <a:latin typeface="Times New Roman" panose="02020603050405020304" pitchFamily="18" charset="0"/>
              </a:rPr>
            </a:br>
            <a:r>
              <a:rPr lang="en-GB" altLang="en-US" sz="2400" dirty="0">
                <a:latin typeface="Times New Roman" panose="02020603050405020304" pitchFamily="18" charset="0"/>
              </a:rPr>
              <a:t>In Boolean algebra there exist identity elements 0 (additive element) and 1 (multiplicative identity) such that </a:t>
            </a:r>
          </a:p>
          <a:p>
            <a:pPr marL="0" indent="0" algn="ctr">
              <a:lnSpc>
                <a:spcPct val="100000"/>
              </a:lnSpc>
              <a:spcBef>
                <a:spcPts val="638"/>
              </a:spcBef>
              <a:buNone/>
            </a:pPr>
            <a:r>
              <a:rPr lang="en-GB" altLang="en-US" sz="2400" dirty="0">
                <a:latin typeface="Times New Roman" panose="02020603050405020304" pitchFamily="18" charset="0"/>
              </a:rPr>
              <a:t>x + 0 = x </a:t>
            </a:r>
          </a:p>
          <a:p>
            <a:pPr marL="0" indent="0" algn="ctr">
              <a:lnSpc>
                <a:spcPct val="100000"/>
              </a:lnSpc>
              <a:spcBef>
                <a:spcPts val="638"/>
              </a:spcBef>
              <a:buNone/>
            </a:pPr>
            <a:r>
              <a:rPr lang="en-GB" altLang="en-US" sz="2400" dirty="0">
                <a:latin typeface="Times New Roman" panose="02020603050405020304" pitchFamily="18" charset="0"/>
              </a:rPr>
              <a:t>x.1 = x</a:t>
            </a:r>
            <a:endParaRPr lang="en-GB" altLang="en-US" sz="2400" b="1" dirty="0">
              <a:latin typeface="Times New Roman" panose="02020603050405020304" pitchFamily="18" charset="0"/>
            </a:endParaRPr>
          </a:p>
          <a:p>
            <a:pPr>
              <a:lnSpc>
                <a:spcPct val="100000"/>
              </a:lnSpc>
            </a:pPr>
            <a:r>
              <a:rPr lang="en-GB" altLang="en-US" sz="2400" b="1" dirty="0">
                <a:latin typeface="Times New Roman" panose="02020603050405020304" pitchFamily="18" charset="0"/>
              </a:rPr>
              <a:t>Inverse Law </a:t>
            </a:r>
          </a:p>
          <a:p>
            <a:pPr marL="0" indent="0">
              <a:lnSpc>
                <a:spcPct val="100000"/>
              </a:lnSpc>
              <a:spcBef>
                <a:spcPts val="638"/>
              </a:spcBef>
              <a:buNone/>
            </a:pPr>
            <a:r>
              <a:rPr lang="en-GB" altLang="en-US" sz="2400" dirty="0">
                <a:latin typeface="Times New Roman" panose="02020603050405020304" pitchFamily="18" charset="0"/>
              </a:rPr>
              <a:t>There exists an inverse such that</a:t>
            </a:r>
          </a:p>
          <a:p>
            <a:pPr marL="0" indent="0" algn="ctr">
              <a:lnSpc>
                <a:spcPct val="100000"/>
              </a:lnSpc>
              <a:spcBef>
                <a:spcPts val="638"/>
              </a:spcBef>
              <a:buNone/>
            </a:pPr>
            <a:r>
              <a:rPr lang="en-GB" altLang="en-US" sz="2400" dirty="0">
                <a:latin typeface="Times New Roman" panose="02020603050405020304" pitchFamily="18" charset="0"/>
              </a:rPr>
              <a:t>x + x’ = 1</a:t>
            </a:r>
          </a:p>
          <a:p>
            <a:pPr marL="0" indent="0" algn="ctr">
              <a:lnSpc>
                <a:spcPct val="100000"/>
              </a:lnSpc>
              <a:spcBef>
                <a:spcPts val="638"/>
              </a:spcBef>
              <a:buNone/>
            </a:pPr>
            <a:r>
              <a:rPr lang="en-GB" altLang="en-US" sz="2400" dirty="0" err="1">
                <a:latin typeface="Times New Roman" panose="02020603050405020304" pitchFamily="18" charset="0"/>
              </a:rPr>
              <a:t>x.x</a:t>
            </a:r>
            <a:r>
              <a:rPr lang="en-GB" altLang="en-US" sz="2400" dirty="0">
                <a:latin typeface="Times New Roman" panose="02020603050405020304" pitchFamily="18" charset="0"/>
              </a:rPr>
              <a:t>’ = 0</a:t>
            </a:r>
          </a:p>
          <a:p>
            <a:pPr>
              <a:lnSpc>
                <a:spcPct val="90000"/>
              </a:lnSpc>
              <a:spcBef>
                <a:spcPts val="638"/>
              </a:spcBef>
            </a:pPr>
            <a:r>
              <a:rPr lang="en-GB" altLang="en-US" sz="2400" b="1" dirty="0">
                <a:latin typeface="Times New Roman" panose="02020603050405020304" pitchFamily="18" charset="0"/>
              </a:rPr>
              <a:t>Idempotent Law</a:t>
            </a:r>
          </a:p>
          <a:p>
            <a:pPr marL="0" indent="0">
              <a:lnSpc>
                <a:spcPct val="90000"/>
              </a:lnSpc>
              <a:spcBef>
                <a:spcPts val="638"/>
              </a:spcBef>
              <a:buNone/>
            </a:pPr>
            <a:r>
              <a:rPr lang="en-GB" altLang="en-US" sz="2400" dirty="0">
                <a:latin typeface="Times New Roman" panose="02020603050405020304" pitchFamily="18" charset="0"/>
              </a:rPr>
              <a:t>This law states that </a:t>
            </a:r>
          </a:p>
          <a:p>
            <a:pPr marL="0" indent="0" algn="ctr">
              <a:lnSpc>
                <a:spcPct val="90000"/>
              </a:lnSpc>
              <a:spcBef>
                <a:spcPts val="638"/>
              </a:spcBef>
              <a:buNone/>
            </a:pPr>
            <a:r>
              <a:rPr lang="en-GB" altLang="en-US" sz="2400" dirty="0">
                <a:latin typeface="Times New Roman" panose="02020603050405020304" pitchFamily="18" charset="0"/>
              </a:rPr>
              <a:t>x + x = x</a:t>
            </a:r>
          </a:p>
          <a:p>
            <a:pPr marL="0" indent="0" algn="ctr">
              <a:lnSpc>
                <a:spcPct val="90000"/>
              </a:lnSpc>
              <a:spcBef>
                <a:spcPts val="638"/>
              </a:spcBef>
              <a:buNone/>
            </a:pPr>
            <a:r>
              <a:rPr lang="en-GB" altLang="en-US" sz="2400" dirty="0" err="1">
                <a:latin typeface="Times New Roman" panose="02020603050405020304" pitchFamily="18" charset="0"/>
              </a:rPr>
              <a:t>x.x</a:t>
            </a:r>
            <a:r>
              <a:rPr lang="en-GB" altLang="en-US" sz="2400" dirty="0">
                <a:latin typeface="Times New Roman" panose="02020603050405020304" pitchFamily="18" charset="0"/>
              </a:rPr>
              <a:t> = x</a:t>
            </a:r>
          </a:p>
          <a:p>
            <a:pPr>
              <a:lnSpc>
                <a:spcPct val="90000"/>
              </a:lnSpc>
              <a:spcBef>
                <a:spcPts val="638"/>
              </a:spcBef>
            </a:pPr>
            <a:endParaRPr lang="en-GB" altLang="en-US" sz="4400" dirty="0">
              <a:latin typeface="Times New Roman" panose="02020603050405020304" pitchFamily="18" charset="0"/>
            </a:endParaRPr>
          </a:p>
          <a:p>
            <a:pPr marL="0" indent="0">
              <a:lnSpc>
                <a:spcPct val="100000"/>
              </a:lnSpc>
              <a:spcBef>
                <a:spcPts val="638"/>
              </a:spcBef>
              <a:buNone/>
            </a:pPr>
            <a:endParaRPr lang="en-US" dirty="0"/>
          </a:p>
        </p:txBody>
      </p:sp>
    </p:spTree>
    <p:extLst>
      <p:ext uri="{BB962C8B-B14F-4D97-AF65-F5344CB8AC3E}">
        <p14:creationId xmlns:p14="http://schemas.microsoft.com/office/powerpoint/2010/main" val="268734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742D9B7-C11E-0270-560B-3B735855FC91}"/>
              </a:ext>
            </a:extLst>
          </p:cNvPr>
          <p:cNvSpPr>
            <a:spLocks noGrp="1"/>
          </p:cNvSpPr>
          <p:nvPr>
            <p:ph idx="1"/>
          </p:nvPr>
        </p:nvSpPr>
        <p:spPr>
          <a:xfrm>
            <a:off x="547254" y="443345"/>
            <a:ext cx="10515600" cy="6165273"/>
          </a:xfrm>
        </p:spPr>
        <p:txBody>
          <a:bodyPr/>
          <a:lstStyle/>
          <a:p>
            <a:r>
              <a:rPr lang="en-GB" altLang="en-US" sz="2400" b="1" dirty="0">
                <a:latin typeface="Times New Roman" panose="02020603050405020304" pitchFamily="18" charset="0"/>
              </a:rPr>
              <a:t>Distributive Law</a:t>
            </a:r>
          </a:p>
          <a:p>
            <a:pPr marL="0" indent="0">
              <a:lnSpc>
                <a:spcPct val="90000"/>
              </a:lnSpc>
              <a:spcBef>
                <a:spcPts val="638"/>
              </a:spcBef>
              <a:buNone/>
            </a:pPr>
            <a:r>
              <a:rPr lang="en-GB" altLang="en-US" sz="2400" dirty="0">
                <a:latin typeface="Times New Roman" panose="02020603050405020304" pitchFamily="18" charset="0"/>
              </a:rPr>
              <a:t>This law states that </a:t>
            </a:r>
          </a:p>
          <a:p>
            <a:pPr marL="0" indent="0" algn="ctr">
              <a:lnSpc>
                <a:spcPct val="90000"/>
              </a:lnSpc>
              <a:spcBef>
                <a:spcPts val="638"/>
              </a:spcBef>
              <a:buNone/>
            </a:pPr>
            <a:r>
              <a:rPr lang="en-GB" altLang="en-US" sz="2400" dirty="0">
                <a:latin typeface="Times New Roman" panose="02020603050405020304" pitchFamily="18" charset="0"/>
              </a:rPr>
              <a:t>x + (y . z) = (x + y) . (x + z)</a:t>
            </a:r>
          </a:p>
          <a:p>
            <a:pPr marL="0" indent="0" algn="ctr">
              <a:lnSpc>
                <a:spcPct val="90000"/>
              </a:lnSpc>
              <a:spcBef>
                <a:spcPts val="638"/>
              </a:spcBef>
              <a:buNone/>
            </a:pPr>
            <a:r>
              <a:rPr lang="en-GB" altLang="en-US" sz="2400" dirty="0">
                <a:latin typeface="Times New Roman" panose="02020603050405020304" pitchFamily="18" charset="0"/>
              </a:rPr>
              <a:t>x + (y . z)  = (x + y) . ( x + z)</a:t>
            </a:r>
          </a:p>
          <a:p>
            <a:pPr>
              <a:lnSpc>
                <a:spcPct val="90000"/>
              </a:lnSpc>
              <a:spcBef>
                <a:spcPts val="638"/>
              </a:spcBef>
              <a:buFont typeface="Wingdings" panose="05000000000000000000" pitchFamily="2" charset="2"/>
              <a:buChar char="§"/>
            </a:pPr>
            <a:r>
              <a:rPr lang="en-GB" altLang="en-US" sz="2400" b="1" dirty="0">
                <a:latin typeface="Times New Roman" panose="02020603050405020304" pitchFamily="18" charset="0"/>
              </a:rPr>
              <a:t>Absorption Law</a:t>
            </a:r>
          </a:p>
          <a:p>
            <a:pPr marL="0" indent="0">
              <a:lnSpc>
                <a:spcPct val="100000"/>
              </a:lnSpc>
              <a:spcBef>
                <a:spcPts val="638"/>
              </a:spcBef>
              <a:buNone/>
            </a:pPr>
            <a:r>
              <a:rPr lang="en-GB" altLang="en-US" sz="2400" dirty="0">
                <a:latin typeface="Times New Roman" panose="02020603050405020304" pitchFamily="18" charset="0"/>
              </a:rPr>
              <a:t>This law states that </a:t>
            </a:r>
          </a:p>
          <a:p>
            <a:pPr>
              <a:lnSpc>
                <a:spcPct val="100000"/>
              </a:lnSpc>
              <a:spcBef>
                <a:spcPts val="638"/>
              </a:spcBef>
            </a:pPr>
            <a:endParaRPr lang="en-GB" altLang="en-US" sz="2400" b="1" dirty="0">
              <a:latin typeface="Times New Roman" panose="02020603050405020304" pitchFamily="18" charset="0"/>
            </a:endParaRPr>
          </a:p>
          <a:p>
            <a:pPr marL="0" indent="0" algn="ctr">
              <a:lnSpc>
                <a:spcPct val="100000"/>
              </a:lnSpc>
              <a:spcBef>
                <a:spcPts val="638"/>
              </a:spcBef>
              <a:buNone/>
            </a:pPr>
            <a:r>
              <a:rPr lang="en-GB" altLang="en-US" sz="2400" dirty="0">
                <a:latin typeface="Times New Roman" panose="02020603050405020304" pitchFamily="18" charset="0"/>
              </a:rPr>
              <a:t>  x +</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 x 		x.(</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 x</a:t>
            </a:r>
          </a:p>
          <a:p>
            <a:pPr marL="0" indent="0" algn="ctr">
              <a:lnSpc>
                <a:spcPct val="100000"/>
              </a:lnSpc>
              <a:spcBef>
                <a:spcPts val="638"/>
              </a:spcBef>
              <a:buNone/>
            </a:pPr>
            <a:r>
              <a:rPr lang="en-GB" altLang="en-US" sz="2400" dirty="0">
                <a:latin typeface="Times New Roman" panose="02020603050405020304" pitchFamily="18" charset="0"/>
              </a:rPr>
              <a:t>      </a:t>
            </a:r>
            <a:r>
              <a:rPr lang="en-GB" altLang="en-US" sz="2400" dirty="0" err="1">
                <a:latin typeface="Times New Roman" panose="02020603050405020304" pitchFamily="18" charset="0"/>
              </a:rPr>
              <a:t>x+x</a:t>
            </a:r>
            <a:r>
              <a:rPr lang="en-GB" altLang="en-US" sz="2400" dirty="0">
                <a:latin typeface="Times New Roman" panose="02020603050405020304" pitchFamily="18" charset="0"/>
              </a:rPr>
              <a:t>’.y = </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x.(</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 = </a:t>
            </a:r>
            <a:r>
              <a:rPr lang="en-GB" altLang="en-US" sz="2400" dirty="0" err="1">
                <a:latin typeface="Times New Roman" panose="02020603050405020304" pitchFamily="18" charset="0"/>
              </a:rPr>
              <a:t>x.y</a:t>
            </a:r>
            <a:endParaRPr lang="en-GB" altLang="en-US" sz="2400" dirty="0">
              <a:latin typeface="Times New Roman" panose="02020603050405020304" pitchFamily="18" charset="0"/>
            </a:endParaRPr>
          </a:p>
          <a:p>
            <a:pPr marL="0" indent="0" algn="ctr">
              <a:lnSpc>
                <a:spcPct val="100000"/>
              </a:lnSpc>
              <a:spcBef>
                <a:spcPts val="638"/>
              </a:spcBef>
              <a:buNone/>
            </a:pPr>
            <a:r>
              <a:rPr lang="en-GB" altLang="en-US" sz="2400" dirty="0">
                <a:latin typeface="Times New Roman" panose="02020603050405020304" pitchFamily="18" charset="0"/>
              </a:rPr>
              <a:t>     x.((</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)+z) = z	       x+((</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).z) = x</a:t>
            </a:r>
          </a:p>
          <a:p>
            <a:pPr marL="0" indent="0" algn="ctr">
              <a:lnSpc>
                <a:spcPct val="100000"/>
              </a:lnSpc>
              <a:spcBef>
                <a:spcPts val="638"/>
              </a:spcBef>
              <a:buNone/>
            </a:pPr>
            <a:r>
              <a:rPr lang="en-GB" altLang="en-US" sz="2400" dirty="0">
                <a:latin typeface="Times New Roman" panose="02020603050405020304" pitchFamily="18" charset="0"/>
              </a:rPr>
              <a:t>(</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a:t>
            </a:r>
            <a:r>
              <a:rPr lang="en-GB" altLang="en-US" sz="2400" dirty="0" err="1">
                <a:latin typeface="Times New Roman" panose="02020603050405020304" pitchFamily="18" charset="0"/>
              </a:rPr>
              <a:t>x’+z</a:t>
            </a:r>
            <a:r>
              <a:rPr lang="en-GB" altLang="en-US" sz="2400" dirty="0">
                <a:latin typeface="Times New Roman" panose="02020603050405020304" pitchFamily="18" charset="0"/>
              </a:rPr>
              <a:t>).(</a:t>
            </a:r>
            <a:r>
              <a:rPr lang="en-GB" altLang="en-US" sz="2400" dirty="0" err="1">
                <a:latin typeface="Times New Roman" panose="02020603050405020304" pitchFamily="18" charset="0"/>
              </a:rPr>
              <a:t>y+z</a:t>
            </a:r>
            <a:r>
              <a:rPr lang="en-GB" altLang="en-US" sz="2400" dirty="0">
                <a:latin typeface="Times New Roman" panose="02020603050405020304" pitchFamily="18" charset="0"/>
              </a:rPr>
              <a:t>)=(</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a:t>
            </a:r>
            <a:r>
              <a:rPr lang="en-GB" altLang="en-US" sz="2400" dirty="0" err="1">
                <a:latin typeface="Times New Roman" panose="02020603050405020304" pitchFamily="18" charset="0"/>
              </a:rPr>
              <a:t>x’+z</a:t>
            </a:r>
            <a:r>
              <a:rPr lang="en-GB" altLang="en-US" sz="2400" dirty="0">
                <a:latin typeface="Times New Roman" panose="02020603050405020304" pitchFamily="18" charset="0"/>
              </a:rPr>
              <a:t>)</a:t>
            </a:r>
          </a:p>
          <a:p>
            <a:pPr marL="0" indent="0" algn="ctr">
              <a:lnSpc>
                <a:spcPct val="100000"/>
              </a:lnSpc>
              <a:spcBef>
                <a:spcPts val="638"/>
              </a:spcBef>
              <a:buNone/>
            </a:pPr>
            <a:r>
              <a:rPr lang="en-GB" altLang="en-US" sz="2400" dirty="0">
                <a:latin typeface="Times New Roman" panose="02020603050405020304" pitchFamily="18" charset="0"/>
              </a:rPr>
              <a:t>(</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a:t>
            </a:r>
            <a:r>
              <a:rPr lang="en-GB" altLang="en-US" sz="2400" dirty="0" err="1">
                <a:latin typeface="Times New Roman" panose="02020603050405020304" pitchFamily="18" charset="0"/>
              </a:rPr>
              <a:t>x’.z</a:t>
            </a:r>
            <a:r>
              <a:rPr lang="en-GB" altLang="en-US" sz="2400" dirty="0">
                <a:latin typeface="Times New Roman" panose="02020603050405020304" pitchFamily="18" charset="0"/>
              </a:rPr>
              <a:t>)+(</a:t>
            </a:r>
            <a:r>
              <a:rPr lang="en-GB" altLang="en-US" sz="2400" dirty="0" err="1">
                <a:latin typeface="Times New Roman" panose="02020603050405020304" pitchFamily="18" charset="0"/>
              </a:rPr>
              <a:t>y.z</a:t>
            </a:r>
            <a:r>
              <a:rPr lang="en-GB" altLang="en-US" sz="2400" dirty="0">
                <a:latin typeface="Times New Roman" panose="02020603050405020304" pitchFamily="18" charset="0"/>
              </a:rPr>
              <a:t>) = (</a:t>
            </a:r>
            <a:r>
              <a:rPr lang="en-GB" altLang="en-US" sz="2400" dirty="0" err="1">
                <a:latin typeface="Times New Roman" panose="02020603050405020304" pitchFamily="18" charset="0"/>
              </a:rPr>
              <a:t>x.y</a:t>
            </a:r>
            <a:r>
              <a:rPr lang="en-GB" altLang="en-US" sz="2400" dirty="0">
                <a:latin typeface="Times New Roman" panose="02020603050405020304" pitchFamily="18" charset="0"/>
              </a:rPr>
              <a:t>)+(</a:t>
            </a:r>
            <a:r>
              <a:rPr lang="en-GB" altLang="en-US" sz="2400" dirty="0" err="1">
                <a:latin typeface="Times New Roman" panose="02020603050405020304" pitchFamily="18" charset="0"/>
              </a:rPr>
              <a:t>x’.z</a:t>
            </a:r>
            <a:r>
              <a:rPr lang="en-GB" altLang="en-US" sz="2400" dirty="0">
                <a:latin typeface="Times New Roman" panose="02020603050405020304" pitchFamily="18" charset="0"/>
              </a:rPr>
              <a:t>)</a:t>
            </a:r>
          </a:p>
          <a:p>
            <a:pPr marL="0" indent="0">
              <a:lnSpc>
                <a:spcPct val="90000"/>
              </a:lnSpc>
              <a:spcBef>
                <a:spcPts val="638"/>
              </a:spcBef>
              <a:buNone/>
            </a:pPr>
            <a:endParaRPr lang="en-GB" altLang="en-US" sz="2800"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834125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3EA0E79-0E7B-AA2B-51A8-3CEEB49F82CC}"/>
              </a:ext>
            </a:extLst>
          </p:cNvPr>
          <p:cNvSpPr>
            <a:spLocks noGrp="1"/>
          </p:cNvSpPr>
          <p:nvPr>
            <p:ph idx="1"/>
          </p:nvPr>
        </p:nvSpPr>
        <p:spPr>
          <a:xfrm>
            <a:off x="616527" y="176933"/>
            <a:ext cx="10515600" cy="6362411"/>
          </a:xfrm>
        </p:spPr>
        <p:txBody>
          <a:bodyPr>
            <a:normAutofit/>
          </a:bodyPr>
          <a:lstStyle/>
          <a:p>
            <a:pPr>
              <a:lnSpc>
                <a:spcPct val="100000"/>
              </a:lnSpc>
              <a:spcAft>
                <a:spcPts val="1425"/>
              </a:spcAft>
              <a:buFont typeface="Wingdings" panose="05000000000000000000" pitchFamily="2" charset="2"/>
              <a:buChar char="§"/>
            </a:pPr>
            <a:r>
              <a:rPr lang="en-GB" altLang="en-US" sz="2400" b="1" dirty="0">
                <a:latin typeface="Times New Roman" panose="02020603050405020304" pitchFamily="18" charset="0"/>
              </a:rPr>
              <a:t>Elimination Law</a:t>
            </a:r>
          </a:p>
          <a:p>
            <a:pPr marL="0" indent="0" algn="ctr">
              <a:lnSpc>
                <a:spcPct val="100000"/>
              </a:lnSpc>
              <a:spcAft>
                <a:spcPts val="1425"/>
              </a:spcAft>
              <a:buNone/>
            </a:pP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(x'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y)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x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y</a:t>
            </a:r>
            <a:endParaRPr lang="en-GB" altLang="en-US" sz="2400" dirty="0">
              <a:latin typeface="Times New Roman" panose="02020603050405020304" pitchFamily="18" charset="0"/>
            </a:endParaRPr>
          </a:p>
          <a:p>
            <a:pPr marL="0" indent="0" algn="ctr">
              <a:lnSpc>
                <a:spcPct val="100000"/>
              </a:lnSpc>
              <a:spcAft>
                <a:spcPts val="1425"/>
              </a:spcAft>
              <a:buNone/>
            </a:pP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a:t>
            </a: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y) </a:t>
            </a:r>
            <a:r>
              <a:rPr lang="en-GB" altLang="en-US" sz="2400" dirty="0">
                <a:latin typeface="Times New Roman" panose="02020603050405020304" pitchFamily="18" charset="0"/>
              </a:rPr>
              <a:t>= </a:t>
            </a:r>
            <a:r>
              <a:rPr lang="en-GB" altLang="en-US" sz="2400" dirty="0" err="1" smtClean="0">
                <a:latin typeface="Times New Roman" panose="02020603050405020304" pitchFamily="18" charset="0"/>
              </a:rPr>
              <a:t>x.y</a:t>
            </a:r>
            <a:r>
              <a:rPr lang="en-GB" altLang="en-US" sz="2400" dirty="0">
                <a:latin typeface="Times New Roman" panose="02020603050405020304" pitchFamily="18" charset="0"/>
              </a:rPr>
              <a:t> </a:t>
            </a:r>
          </a:p>
          <a:p>
            <a:pPr>
              <a:buFont typeface="Wingdings" panose="05000000000000000000" pitchFamily="2" charset="2"/>
              <a:buChar char="§"/>
            </a:pPr>
            <a:r>
              <a:rPr lang="en-GB" altLang="en-US" sz="2400" b="1" dirty="0">
                <a:latin typeface="Times New Roman" panose="02020603050405020304" pitchFamily="18" charset="0"/>
              </a:rPr>
              <a:t>Consensus theorem</a:t>
            </a:r>
          </a:p>
          <a:p>
            <a:pPr marL="0" indent="0" algn="ctr">
              <a:lnSpc>
                <a:spcPct val="100000"/>
              </a:lnSpc>
              <a:spcAft>
                <a:spcPts val="1425"/>
              </a:spcAft>
              <a:buNone/>
            </a:pPr>
            <a:r>
              <a:rPr lang="en-GB" altLang="en-US" sz="2400" dirty="0" err="1" smtClean="0">
                <a:latin typeface="Times New Roman" panose="02020603050405020304" pitchFamily="18" charset="0"/>
              </a:rPr>
              <a:t>x.y</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err="1" smtClean="0">
                <a:latin typeface="Times New Roman" panose="02020603050405020304" pitchFamily="18" charset="0"/>
              </a:rPr>
              <a:t>x'.</a:t>
            </a:r>
            <a:r>
              <a:rPr lang="en-GB" altLang="en-US" sz="2400" dirty="0" err="1">
                <a:latin typeface="Times New Roman" panose="02020603050405020304" pitchFamily="18" charset="0"/>
              </a:rPr>
              <a:t>z</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err="1" smtClean="0">
                <a:latin typeface="Times New Roman" panose="02020603050405020304" pitchFamily="18" charset="0"/>
              </a:rPr>
              <a:t>y.z</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err="1" smtClean="0">
                <a:latin typeface="Times New Roman" panose="02020603050405020304" pitchFamily="18" charset="0"/>
              </a:rPr>
              <a:t>x.y</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err="1" smtClean="0">
                <a:latin typeface="Times New Roman" panose="02020603050405020304" pitchFamily="18" charset="0"/>
              </a:rPr>
              <a:t>x'.</a:t>
            </a:r>
            <a:r>
              <a:rPr lang="en-GB" altLang="en-US" sz="2400" dirty="0" err="1">
                <a:latin typeface="Times New Roman" panose="02020603050405020304" pitchFamily="18" charset="0"/>
              </a:rPr>
              <a:t>z</a:t>
            </a:r>
            <a:endParaRPr lang="en-GB" altLang="en-US" sz="2400" dirty="0">
              <a:latin typeface="Times New Roman" panose="02020603050405020304" pitchFamily="18" charset="0"/>
            </a:endParaRPr>
          </a:p>
          <a:p>
            <a:pPr marL="0" indent="0" algn="ctr">
              <a:lnSpc>
                <a:spcPct val="100000"/>
              </a:lnSpc>
              <a:spcBef>
                <a:spcPts val="638"/>
              </a:spcBef>
              <a:buNone/>
            </a:pPr>
            <a:r>
              <a:rPr lang="en-GB" altLang="en-US" sz="2400" dirty="0">
                <a:latin typeface="Times New Roman" panose="02020603050405020304" pitchFamily="18" charset="0"/>
              </a:rPr>
              <a:t>or dual form as below</a:t>
            </a:r>
          </a:p>
          <a:p>
            <a:pPr marL="0" indent="0" algn="ctr">
              <a:lnSpc>
                <a:spcPct val="100000"/>
              </a:lnSpc>
              <a:spcAft>
                <a:spcPts val="1425"/>
              </a:spcAft>
              <a:buNone/>
            </a:pPr>
            <a:r>
              <a:rPr lang="en-GB" altLang="en-US" sz="2400" dirty="0" smtClean="0">
                <a:latin typeface="Times New Roman" panose="02020603050405020304" pitchFamily="18" charset="0"/>
              </a:rPr>
              <a:t>(</a:t>
            </a: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y</a:t>
            </a:r>
            <a:r>
              <a:rPr lang="en-GB" altLang="en-US" sz="2400" dirty="0" smtClean="0">
                <a:latin typeface="Times New Roman" panose="02020603050405020304" pitchFamily="18" charset="0"/>
              </a:rPr>
              <a:t>).(</a:t>
            </a: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z).(</a:t>
            </a:r>
            <a:r>
              <a:rPr lang="en-GB" altLang="en-US" sz="2400" dirty="0">
                <a:latin typeface="Times New Roman" panose="02020603050405020304" pitchFamily="18" charset="0"/>
              </a:rPr>
              <a:t>y</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z)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(x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y).(</a:t>
            </a:r>
            <a:r>
              <a:rPr lang="en-GB" altLang="en-US" sz="2400" dirty="0">
                <a:latin typeface="Times New Roman" panose="02020603050405020304" pitchFamily="18" charset="0"/>
              </a:rPr>
              <a:t>x</a:t>
            </a:r>
            <a:r>
              <a:rPr lang="en-GB" altLang="en-US" sz="2400" dirty="0" smtClean="0">
                <a:latin typeface="Times New Roman" panose="02020603050405020304" pitchFamily="18" charset="0"/>
              </a:rPr>
              <a:t>' </a:t>
            </a:r>
            <a:r>
              <a:rPr lang="en-GB" altLang="en-US" sz="2400" dirty="0">
                <a:latin typeface="Times New Roman" panose="02020603050405020304" pitchFamily="18" charset="0"/>
              </a:rPr>
              <a:t>+ </a:t>
            </a:r>
            <a:r>
              <a:rPr lang="en-GB" altLang="en-US" sz="2400" dirty="0" smtClean="0">
                <a:latin typeface="Times New Roman" panose="02020603050405020304" pitchFamily="18" charset="0"/>
              </a:rPr>
              <a:t>z)</a:t>
            </a:r>
            <a:endParaRPr lang="en-GB" altLang="en-US" sz="2400" dirty="0">
              <a:latin typeface="Times New Roman" panose="02020603050405020304" pitchFamily="18" charset="0"/>
            </a:endParaRPr>
          </a:p>
          <a:p>
            <a:pPr>
              <a:lnSpc>
                <a:spcPct val="110000"/>
              </a:lnSpc>
              <a:spcAft>
                <a:spcPts val="1425"/>
              </a:spcAft>
              <a:buFont typeface="Wingdings" panose="05000000000000000000" pitchFamily="2" charset="2"/>
              <a:buChar char="§"/>
            </a:pPr>
            <a:r>
              <a:rPr lang="en-GB" altLang="en-US" sz="2400" b="1" dirty="0">
                <a:latin typeface="Times New Roman" panose="02020603050405020304" pitchFamily="18" charset="0"/>
              </a:rPr>
              <a:t>Involution Law  </a:t>
            </a:r>
          </a:p>
          <a:p>
            <a:pPr marL="0" indent="0">
              <a:lnSpc>
                <a:spcPct val="110000"/>
              </a:lnSpc>
              <a:spcAft>
                <a:spcPts val="1425"/>
              </a:spcAft>
              <a:buNone/>
            </a:pPr>
            <a:r>
              <a:rPr lang="en-GB" altLang="en-US" sz="2400" dirty="0">
                <a:latin typeface="Times New Roman" panose="02020603050405020304" pitchFamily="18" charset="0"/>
              </a:rPr>
              <a:t>This law states that </a:t>
            </a:r>
          </a:p>
          <a:p>
            <a:pPr marL="0" indent="0" algn="ctr">
              <a:lnSpc>
                <a:spcPct val="100000"/>
              </a:lnSpc>
              <a:spcBef>
                <a:spcPts val="638"/>
              </a:spcBef>
              <a:buNone/>
            </a:pPr>
            <a:r>
              <a:rPr lang="en-GB" altLang="en-US" sz="2400" dirty="0">
                <a:latin typeface="Times New Roman" panose="02020603050405020304" pitchFamily="18" charset="0"/>
              </a:rPr>
              <a:t>(x’)’ = x  </a:t>
            </a:r>
          </a:p>
          <a:p>
            <a:endParaRPr lang="en-US" dirty="0"/>
          </a:p>
        </p:txBody>
      </p:sp>
    </p:spTree>
    <p:extLst>
      <p:ext uri="{BB962C8B-B14F-4D97-AF65-F5344CB8AC3E}">
        <p14:creationId xmlns:p14="http://schemas.microsoft.com/office/powerpoint/2010/main" val="3855005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644</TotalTime>
  <Words>3492</Words>
  <Application>Microsoft Office PowerPoint</Application>
  <PresentationFormat>Widescreen</PresentationFormat>
  <Paragraphs>778</Paragraphs>
  <Slides>67</Slides>
  <Notes>8</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85" baseType="lpstr">
      <vt:lpstr>宋体</vt:lpstr>
      <vt:lpstr>Arial</vt:lpstr>
      <vt:lpstr>Arimo</vt:lpstr>
      <vt:lpstr>Calibri</vt:lpstr>
      <vt:lpstr>Calibri Light</vt:lpstr>
      <vt:lpstr>Consolas</vt:lpstr>
      <vt:lpstr>Georgia</vt:lpstr>
      <vt:lpstr>Open Sans</vt:lpstr>
      <vt:lpstr>PT Sans</vt:lpstr>
      <vt:lpstr>Segoe UI Historic</vt:lpstr>
      <vt:lpstr>Symbol</vt:lpstr>
      <vt:lpstr>Times New Roman</vt:lpstr>
      <vt:lpstr>urw-din</vt:lpstr>
      <vt:lpstr>var(--global-heading-font-family)</vt:lpstr>
      <vt:lpstr>Verdana</vt:lpstr>
      <vt:lpstr>Wingdings</vt:lpstr>
      <vt:lpstr>Office Theme</vt:lpstr>
      <vt:lpstr>Equation</vt:lpstr>
      <vt:lpstr>DIGITAL ELECTRONICS</vt:lpstr>
      <vt:lpstr>BINARY DIGIT</vt:lpstr>
      <vt:lpstr>Logic Levels in Digital Circuits </vt:lpstr>
      <vt:lpstr>BOOLEAN ALGEBRA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NOR Gate as an Inverter Gate</vt:lpstr>
      <vt:lpstr>NOR Gate as an OR Gate</vt:lpstr>
      <vt:lpstr>NOR Gate as an AND Gate</vt:lpstr>
      <vt:lpstr>NOR Gate Equivalent of AOI Gates</vt:lpstr>
      <vt:lpstr>NAND Gate as an Inverter Gate</vt:lpstr>
      <vt:lpstr>NAND Gate as an AND Gate</vt:lpstr>
      <vt:lpstr>NAND Gate as an OR Gate</vt:lpstr>
      <vt:lpstr>NAND Gate Equivalent to AOI Gates</vt:lpstr>
      <vt:lpstr>EX-OR GATE USING NAND GATE</vt:lpstr>
      <vt:lpstr>EX-NOR GATE USING NAND GATE</vt:lpstr>
      <vt:lpstr> Sum of product(SOP)</vt:lpstr>
      <vt:lpstr>PowerPoint Presentation</vt:lpstr>
      <vt:lpstr>PowerPoint Presentation</vt:lpstr>
      <vt:lpstr>Canonical SOP Form </vt:lpstr>
      <vt:lpstr>For example, a functions truth table is given below.</vt:lpstr>
      <vt:lpstr>Non-Canonical SOP Form </vt:lpstr>
      <vt:lpstr>Minimal SOP Form </vt:lpstr>
      <vt:lpstr>Conversion from Minimal SOP to Canonical SOP Form </vt:lpstr>
      <vt:lpstr>     Duality theorem</vt:lpstr>
      <vt:lpstr>PowerPoint Presentation</vt:lpstr>
      <vt:lpstr>Karnaugh Map(K-Map) method </vt:lpstr>
      <vt:lpstr>2 Variable K-map </vt:lpstr>
      <vt:lpstr>4-Variable Karnaugh Map </vt:lpstr>
      <vt:lpstr>Grouping in 3 variable k- map</vt:lpstr>
      <vt:lpstr>Grouping in 4 variable k- map</vt:lpstr>
      <vt:lpstr>Quine McCluskey Method </vt:lpstr>
      <vt:lpstr>PowerPoint Presentation</vt:lpstr>
      <vt:lpstr>Simplify using tabulation method : F(A,B,C,D) =∑ m(0,1,2,4,6,8,9,11,13,15)</vt:lpstr>
      <vt:lpstr>PowerPoint Presentation</vt:lpstr>
      <vt:lpstr>Transistor-Transistor Logic (TTL) </vt:lpstr>
      <vt:lpstr>PowerPoint Presentation</vt:lpstr>
      <vt:lpstr>PowerPoint Presentation</vt:lpstr>
      <vt:lpstr>Classification of Transistor-Transistor Logic </vt:lpstr>
      <vt:lpstr>Totem Pole Output  Totem Pole means the addition of an active pull up the circuit in the output of the Gate which results in a reduction of propagation delay. </vt:lpstr>
      <vt:lpstr>PowerPoint Presentation</vt:lpstr>
      <vt:lpstr>TTL Applications </vt:lpstr>
      <vt:lpstr>CMOS Logic Family </vt:lpstr>
      <vt:lpstr>CMOS inverter </vt:lpstr>
      <vt:lpstr>PowerPoint Presentation</vt:lpstr>
      <vt:lpstr>CMOS NAND Gate </vt:lpstr>
      <vt:lpstr>PowerPoint Presentation</vt:lpstr>
      <vt:lpstr>CMOS NOR Gate</vt:lpstr>
      <vt:lpstr>PowerPoint Presentation</vt:lpstr>
      <vt:lpstr>Characteristics of CMOS Logic Family </vt:lpstr>
      <vt:lpstr>PowerPoint Presentation</vt:lpstr>
      <vt:lpstr>Tri-State Logic Gate </vt:lpstr>
      <vt:lpstr>PowerPoint Presentation</vt:lpstr>
      <vt:lpstr>Application of Tri State Buffer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ELECTRICAL ENGGINEERING</dc:title>
  <dc:creator>welcome</dc:creator>
  <cp:lastModifiedBy>User</cp:lastModifiedBy>
  <cp:revision>65</cp:revision>
  <dcterms:created xsi:type="dcterms:W3CDTF">2022-09-15T10:57:48Z</dcterms:created>
  <dcterms:modified xsi:type="dcterms:W3CDTF">2022-09-22T06:24:49Z</dcterms:modified>
</cp:coreProperties>
</file>